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0" r:id="rId4"/>
    <p:sldId id="261" r:id="rId5"/>
    <p:sldId id="262" r:id="rId6"/>
    <p:sldId id="263" r:id="rId7"/>
    <p:sldId id="290" r:id="rId8"/>
    <p:sldId id="265" r:id="rId9"/>
    <p:sldId id="266" r:id="rId10"/>
    <p:sldId id="282" r:id="rId11"/>
    <p:sldId id="283" r:id="rId12"/>
    <p:sldId id="267" r:id="rId13"/>
    <p:sldId id="269" r:id="rId14"/>
    <p:sldId id="271" r:id="rId15"/>
    <p:sldId id="272" r:id="rId16"/>
    <p:sldId id="268" r:id="rId17"/>
    <p:sldId id="273" r:id="rId18"/>
    <p:sldId id="274" r:id="rId19"/>
    <p:sldId id="275" r:id="rId20"/>
    <p:sldId id="276" r:id="rId21"/>
    <p:sldId id="277" r:id="rId22"/>
    <p:sldId id="284" r:id="rId23"/>
    <p:sldId id="299" r:id="rId24"/>
    <p:sldId id="288" r:id="rId25"/>
    <p:sldId id="285" r:id="rId26"/>
    <p:sldId id="280" r:id="rId27"/>
    <p:sldId id="291" r:id="rId28"/>
    <p:sldId id="287" r:id="rId29"/>
    <p:sldId id="292" r:id="rId30"/>
    <p:sldId id="295" r:id="rId31"/>
    <p:sldId id="289" r:id="rId32"/>
    <p:sldId id="296" r:id="rId33"/>
    <p:sldId id="279" r:id="rId34"/>
    <p:sldId id="278" r:id="rId35"/>
    <p:sldId id="258" r:id="rId36"/>
    <p:sldId id="298" r:id="rId37"/>
    <p:sldId id="297" r:id="rId38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>
      <p:cViewPr varScale="1">
        <p:scale>
          <a:sx n="116" d="100"/>
          <a:sy n="116" d="100"/>
        </p:scale>
        <p:origin x="5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171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01.09.2016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01.09.2016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075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993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799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565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898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are</a:t>
            </a:r>
            <a:r>
              <a:rPr lang="nb-NO" dirty="0"/>
              <a:t> (</a:t>
            </a:r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)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uppermost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r>
              <a:rPr lang="nb-NO" dirty="0"/>
              <a:t>If not, data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mapped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=&gt; </a:t>
            </a:r>
            <a:r>
              <a:rPr lang="nb-NO" dirty="0" err="1"/>
              <a:t>uppermost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at NVDB </a:t>
            </a:r>
            <a:r>
              <a:rPr lang="nb-NO" dirty="0" err="1"/>
              <a:t>api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151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Rektangel 14"/>
          <p:cNvSpPr/>
          <p:nvPr/>
        </p:nvSpPr>
        <p:spPr>
          <a:xfrm>
            <a:off x="258950" y="6328393"/>
            <a:ext cx="1033021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0175" cy="3514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505F1CB2-1112-47A9-BEE3-7C73C56BFAB3}" type="datetime1">
              <a:rPr lang="nb-NO" smtClean="0"/>
              <a:t>01.09.2016</a:t>
            </a:fld>
            <a:endParaRPr lang="nb-NO"/>
          </a:p>
        </p:txBody>
      </p:sp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627151" y="2348880"/>
            <a:ext cx="7205077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z="3600" smtClean="0"/>
              <a:t>Click to edit Master title style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7204788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sz="2400" smtClean="0"/>
              <a:t>Click to edit Master subtitle style</a:t>
            </a:r>
            <a:endParaRPr lang="nb-NO" sz="2400" dirty="0"/>
          </a:p>
        </p:txBody>
      </p:sp>
      <p:sp>
        <p:nvSpPr>
          <p:cNvPr id="2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7FBAE52-247B-4B3B-BCCD-E3CF4776654C}" type="datetime1">
              <a:rPr lang="nb-NO" smtClean="0"/>
              <a:t>01.09.2016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33EF6-B5F7-48AD-9660-9E08A59634E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34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28" y="2480626"/>
            <a:ext cx="8606250" cy="4136062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8" y="1993709"/>
            <a:ext cx="1042388" cy="172125"/>
          </a:xfrm>
        </p:spPr>
        <p:txBody>
          <a:bodyPr/>
          <a:lstStyle>
            <a:lvl1pPr>
              <a:defRPr spc="80" baseline="0"/>
            </a:lvl1pPr>
          </a:lstStyle>
          <a:p>
            <a:fld id="{44F90966-7596-4402-AE20-F46E6732D616}" type="datetime1">
              <a:rPr lang="nb-NO" smtClean="0"/>
              <a:t>01.09.2016</a:t>
            </a:fld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5359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6" y="2479826"/>
            <a:ext cx="8606105" cy="4135442"/>
          </a:xfrm>
          <a:prstGeom prst="rect">
            <a:avLst/>
          </a:prstGeom>
        </p:spPr>
      </p:pic>
      <p:sp>
        <p:nvSpPr>
          <p:cNvPr id="12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6" y="1993709"/>
            <a:ext cx="1042389" cy="172125"/>
          </a:xfrm>
        </p:spPr>
        <p:txBody>
          <a:bodyPr/>
          <a:lstStyle>
            <a:lvl1pPr>
              <a:defRPr spc="80" baseline="0"/>
            </a:lvl1pPr>
          </a:lstStyle>
          <a:p>
            <a:fld id="{C99FDD5D-C0C7-4411-BAB6-0F6A9201BA7D}" type="datetime1">
              <a:rPr lang="nb-NO" smtClean="0"/>
              <a:t>01.09.2016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3202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777857"/>
            <a:ext cx="4018334" cy="4293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8E7DD8E5-618F-4019-88F3-9051A15A3CBC}" type="datetime1">
              <a:rPr lang="nb-NO" smtClean="0"/>
              <a:t>01.09.2016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621" y="1777988"/>
            <a:ext cx="3802349" cy="4293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5EB2E243-E1A4-4D00-88DB-AECA92C56AD4}" type="datetime1">
              <a:rPr lang="nb-NO" smtClean="0"/>
              <a:t>01.09.2016</a:t>
            </a:fld>
            <a:endParaRPr lang="nb-NO"/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155" y="1834333"/>
            <a:ext cx="5219094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C1459DE6-7436-4635-96EF-5D609ACF0BB0}" type="datetime1">
              <a:rPr lang="nb-NO" smtClean="0"/>
              <a:t>01.09.2016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1283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04" y="1701208"/>
            <a:ext cx="5262926" cy="17277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3429001"/>
            <a:ext cx="5262926" cy="354711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Rektangel 3"/>
          <p:cNvSpPr/>
          <p:nvPr/>
        </p:nvSpPr>
        <p:spPr>
          <a:xfrm>
            <a:off x="180276" y="477356"/>
            <a:ext cx="935941" cy="107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rtlCol="0" anchor="ctr"/>
          <a:lstStyle/>
          <a:p>
            <a:pPr algn="ctr"/>
            <a:endParaRPr lang="en-GB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3B05D01-8EE7-45A9-A4BF-E69BBE68892A}" type="datetime1">
              <a:rPr lang="nb-NO" smtClean="0"/>
              <a:t>01.09.2016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281" y="1065656"/>
            <a:ext cx="6999085" cy="4682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1834333"/>
            <a:ext cx="8631873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AB3DC51B-3E28-44F1-A691-1F15EC5940FA}" type="datetime1">
              <a:rPr lang="nb-NO" smtClean="0"/>
              <a:t>01.09.2016</a:t>
            </a:fld>
            <a:endParaRPr lang="nb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 userDrawn="1"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258950" y="6328393"/>
            <a:ext cx="1025822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699908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622" y="1777858"/>
            <a:ext cx="7000745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5650DCB-8242-431E-BE3F-D6E79D1AB133}" type="datetime1">
              <a:rPr lang="nb-NO" smtClean="0"/>
              <a:t>01.09.2016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810" cy="1398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1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jan.kristian.jensen@vegvesen.n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gdata.no/2014/08/15/vegdata-for-navigasjon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orge.no/data/statens-vegvesen/api-ruteplantjeneste-bil" TargetMode="External"/><Relationship Id="rId2" Type="http://schemas.openxmlformats.org/officeDocument/2006/relationships/hyperlink" Target="http://vegvesen.no/trafik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gdata.no/2013/08/08/hvor-finner-jeg-vegnettsdata-til-navigasj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norge.no/data/statens-vegvesen/api-ruteplantjeneste-bi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orge.no/data/statens-vegvesen/api-ruteplantjeneste-bi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vvruteplan.azurewebsites.net/#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gdata.no/2014/09/18/vegvesenets-forste-apen-kildekode-prosjekt/" TargetMode="External"/><Relationship Id="rId2" Type="http://schemas.openxmlformats.org/officeDocument/2006/relationships/hyperlink" Target="https://github.com/petlof/svv-ruteplan-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gvesen.no/nvdb/apidokumentasjon/#/get/vegnet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vegvesen.no/nvdb/apidokumentasjon/#/get/vegnet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db-vegdata/nvdb-qgi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vegkart.no/" TargetMode="External"/><Relationship Id="rId2" Type="http://schemas.openxmlformats.org/officeDocument/2006/relationships/hyperlink" Target="https://www.vegvesen.no/nvdb/apidokumentasj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gvesen.no/nvdb/apidokumentasjo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gvesen.no/nvdb/apidokumentasj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vegvesen.no/nvdb/apidokumentasjon/#/parameter/overlappfilt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gvesen.no/nvdb/apidokumentasjon/#/get/vegobjekttyper" TargetMode="External"/><Relationship Id="rId2" Type="http://schemas.openxmlformats.org/officeDocument/2006/relationships/hyperlink" Target="https://www.vegvesen.no/nvdb/api/v2/vegobjekter/570?egenskap=%225074=6427%22&amp;overlapp=105(2021=2738)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gdata.no/2015/10/16/na-er-det-enda-enklere-a-lage-sok-mot-nvdb-api/" TargetMode="External"/><Relationship Id="rId2" Type="http://schemas.openxmlformats.org/officeDocument/2006/relationships/hyperlink" Target="http://vegkart.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vegvesen.no/nvdb/api/datakatalog/objekttyper/61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db-vegdata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github.com/haugsa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ltglah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vegdata.no/2016/03/09/utviklerutgave-av-skrive-apiet-tilgjengelig-pa-docker-hub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gdata.no/2016/08/24/nvdb-apne-vegdata-utviklerkonferanse-2016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artkatalog.geonorge.no/search?text=elveg" TargetMode="External"/><Relationship Id="rId2" Type="http://schemas.openxmlformats.org/officeDocument/2006/relationships/hyperlink" Target="https://www.vegdata.no/2013/08/08/hvor-finner-jeg-vegnettsdata-til-navigasj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Cool things with Norwegian National road data </a:t>
            </a:r>
            <a:r>
              <a:rPr lang="en-US" dirty="0" smtClean="0"/>
              <a:t>base </a:t>
            </a:r>
            <a:br>
              <a:rPr lang="en-US" dirty="0" smtClean="0"/>
            </a:br>
            <a:r>
              <a:rPr lang="en-US" dirty="0" smtClean="0"/>
              <a:t>(NVDB)</a:t>
            </a:r>
            <a:r>
              <a:rPr lang="en-US" dirty="0"/>
              <a:t/>
            </a:r>
            <a:br>
              <a:rPr lang="en-US" dirty="0"/>
            </a:b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91680" y="4158216"/>
            <a:ext cx="7204788" cy="2007088"/>
          </a:xfrm>
        </p:spPr>
        <p:txBody>
          <a:bodyPr/>
          <a:lstStyle/>
          <a:p>
            <a:r>
              <a:rPr lang="nb-NO" dirty="0" smtClean="0"/>
              <a:t>Jan Kristian Jensen </a:t>
            </a:r>
          </a:p>
          <a:p>
            <a:r>
              <a:rPr lang="nb-NO" dirty="0" smtClean="0">
                <a:hlinkClick r:id="rId2"/>
              </a:rPr>
              <a:t>jan.kristian.jensen@vegvesen.no</a:t>
            </a:r>
            <a:endParaRPr lang="nb-NO" dirty="0" smtClean="0"/>
          </a:p>
          <a:p>
            <a:r>
              <a:rPr lang="nb-NO" dirty="0" smtClean="0"/>
              <a:t>   </a:t>
            </a:r>
          </a:p>
          <a:p>
            <a:r>
              <a:rPr lang="nb-NO" dirty="0" smtClean="0"/>
              <a:t>   @</a:t>
            </a:r>
            <a:r>
              <a:rPr lang="nb-NO" dirty="0" err="1" smtClean="0"/>
              <a:t>LtGlahn</a:t>
            </a:r>
            <a:endParaRPr lang="nb-NO" dirty="0"/>
          </a:p>
          <a:p>
            <a:r>
              <a:rPr lang="nb-NO" dirty="0" smtClean="0"/>
              <a:t>   @</a:t>
            </a:r>
            <a:r>
              <a:rPr lang="nb-NO" dirty="0" err="1" smtClean="0"/>
              <a:t>nvdbapi</a:t>
            </a:r>
            <a:r>
              <a:rPr lang="nb-NO" dirty="0" smtClean="0"/>
              <a:t>  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01.09.2016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301208"/>
            <a:ext cx="449724" cy="4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Elveg</a:t>
            </a:r>
            <a:r>
              <a:rPr lang="nb-NO" dirty="0" smtClean="0"/>
              <a:t> – </a:t>
            </a:r>
            <a:r>
              <a:rPr lang="nb-NO" dirty="0" err="1" smtClean="0"/>
              <a:t>road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r>
              <a:rPr lang="nb-NO" dirty="0" smtClean="0"/>
              <a:t> for navigasjon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Versjoned</a:t>
            </a:r>
            <a:r>
              <a:rPr lang="nb-NO" dirty="0" smtClean="0"/>
              <a:t>, 10 times </a:t>
            </a:r>
            <a:r>
              <a:rPr lang="nb-NO" dirty="0" err="1" smtClean="0"/>
              <a:t>each</a:t>
            </a:r>
            <a:r>
              <a:rPr lang="nb-NO" dirty="0" smtClean="0"/>
              <a:t> </a:t>
            </a:r>
            <a:r>
              <a:rPr lang="nb-NO" dirty="0" err="1" smtClean="0"/>
              <a:t>year</a:t>
            </a:r>
            <a:endParaRPr lang="nb-NO" dirty="0" smtClean="0"/>
          </a:p>
          <a:p>
            <a:r>
              <a:rPr lang="nb-NO" dirty="0" smtClean="0"/>
              <a:t>File </a:t>
            </a:r>
            <a:r>
              <a:rPr lang="nb-NO" dirty="0" err="1" smtClean="0"/>
              <a:t>based</a:t>
            </a:r>
            <a:r>
              <a:rPr lang="nb-NO" dirty="0" smtClean="0"/>
              <a:t>, SOSI format </a:t>
            </a:r>
          </a:p>
          <a:p>
            <a:pPr lvl="1"/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restrictions</a:t>
            </a:r>
            <a:endParaRPr lang="nb-NO" dirty="0" smtClean="0"/>
          </a:p>
          <a:p>
            <a:pPr lvl="1"/>
            <a:r>
              <a:rPr lang="nb-NO" dirty="0" err="1" smtClean="0"/>
              <a:t>Selected</a:t>
            </a:r>
            <a:r>
              <a:rPr lang="nb-NO" dirty="0" smtClean="0"/>
              <a:t> NVDB data (speed limits m.m.)</a:t>
            </a:r>
          </a:p>
          <a:p>
            <a:pPr lvl="1"/>
            <a:r>
              <a:rPr lang="nb-NO" dirty="0" smtClean="0"/>
              <a:t>Adresses</a:t>
            </a:r>
          </a:p>
          <a:p>
            <a:pPr lvl="1"/>
            <a:r>
              <a:rPr lang="nb-NO" dirty="0" smtClean="0"/>
              <a:t>Road </a:t>
            </a:r>
            <a:r>
              <a:rPr lang="nb-NO" dirty="0" err="1" smtClean="0"/>
              <a:t>names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err="1" smtClean="0"/>
              <a:t>Official</a:t>
            </a:r>
            <a:r>
              <a:rPr lang="nb-NO" dirty="0" smtClean="0"/>
              <a:t> </a:t>
            </a:r>
            <a:r>
              <a:rPr lang="nb-NO" dirty="0" err="1" smtClean="0"/>
              <a:t>product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50" y="4503817"/>
            <a:ext cx="1771650" cy="6191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475215" y="4203457"/>
            <a:ext cx="2808312" cy="127572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/>
              <a:t>Sosi</a:t>
            </a:r>
            <a:r>
              <a:rPr lang="nb-NO" dirty="0" smtClean="0"/>
              <a:t> </a:t>
            </a:r>
            <a:endParaRPr lang="nb-NO" dirty="0"/>
          </a:p>
        </p:txBody>
      </p:sp>
      <p:grpSp>
        <p:nvGrpSpPr>
          <p:cNvPr id="10" name="Group 9"/>
          <p:cNvGrpSpPr/>
          <p:nvPr/>
        </p:nvGrpSpPr>
        <p:grpSpPr>
          <a:xfrm>
            <a:off x="729242" y="3861048"/>
            <a:ext cx="2289296" cy="2174832"/>
            <a:chOff x="729242" y="4293096"/>
            <a:chExt cx="2289296" cy="2174832"/>
          </a:xfrm>
        </p:grpSpPr>
        <p:pic>
          <p:nvPicPr>
            <p:cNvPr id="4098" name="Picture 2" descr="heart shad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42" y="4293096"/>
              <a:ext cx="2289296" cy="217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0970" t="12798" r="36630" b="30905"/>
            <a:stretch/>
          </p:blipFill>
          <p:spPr>
            <a:xfrm>
              <a:off x="1037120" y="4896988"/>
              <a:ext cx="499272" cy="58248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26167" t="3301" r="26848" b="25132"/>
            <a:stretch/>
          </p:blipFill>
          <p:spPr>
            <a:xfrm>
              <a:off x="1806648" y="4921655"/>
              <a:ext cx="650786" cy="55781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43351" y="6008958"/>
            <a:ext cx="744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More info: </a:t>
            </a:r>
          </a:p>
          <a:p>
            <a:r>
              <a:rPr lang="nb-NO" dirty="0">
                <a:hlinkClick r:id="rId6"/>
              </a:rPr>
              <a:t>https://www.vegdata.no/2014/08/15/vegdata-for-navigasjon</a:t>
            </a:r>
            <a:r>
              <a:rPr lang="nb-NO" dirty="0" smtClean="0">
                <a:hlinkClick r:id="rId6"/>
              </a:rPr>
              <a:t>/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22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Cant</a:t>
            </a:r>
            <a:r>
              <a:rPr lang="nb-NO" dirty="0" smtClean="0"/>
              <a:t> </a:t>
            </a:r>
            <a:r>
              <a:rPr lang="nb-NO" dirty="0" err="1" smtClean="0"/>
              <a:t>read</a:t>
            </a:r>
            <a:r>
              <a:rPr lang="nb-NO" dirty="0" smtClean="0"/>
              <a:t> SOSI???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SOSI =</a:t>
            </a:r>
            <a:r>
              <a:rPr lang="nb-NO" dirty="0" err="1" smtClean="0"/>
              <a:t>Ascii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r>
              <a:rPr lang="nb-NO" dirty="0" smtClean="0"/>
              <a:t> format, Norwegian standard, from 1987</a:t>
            </a:r>
          </a:p>
          <a:p>
            <a:endParaRPr lang="nb-NO" dirty="0"/>
          </a:p>
          <a:p>
            <a:r>
              <a:rPr lang="nb-NO" dirty="0" smtClean="0"/>
              <a:t>Vegvesen </a:t>
            </a:r>
            <a:r>
              <a:rPr lang="nb-NO" dirty="0" err="1" smtClean="0"/>
              <a:t>route</a:t>
            </a:r>
            <a:r>
              <a:rPr lang="nb-NO" dirty="0" smtClean="0"/>
              <a:t> planning </a:t>
            </a:r>
            <a:r>
              <a:rPr lang="nb-NO" dirty="0" err="1" smtClean="0"/>
              <a:t>application</a:t>
            </a:r>
            <a:r>
              <a:rPr lang="nb-NO" dirty="0" smtClean="0"/>
              <a:t> API</a:t>
            </a:r>
          </a:p>
          <a:p>
            <a:pPr lvl="1"/>
            <a:r>
              <a:rPr lang="nb-NO" dirty="0" smtClean="0"/>
              <a:t>Used in </a:t>
            </a:r>
            <a:r>
              <a:rPr lang="nb-NO" dirty="0">
                <a:hlinkClick r:id="rId2"/>
              </a:rPr>
              <a:t>http://</a:t>
            </a:r>
            <a:r>
              <a:rPr lang="nb-NO" dirty="0" smtClean="0">
                <a:hlinkClick r:id="rId2"/>
              </a:rPr>
              <a:t>vegvesen.no/trafikk</a:t>
            </a:r>
            <a:r>
              <a:rPr lang="nb-NO" dirty="0" smtClean="0"/>
              <a:t>  </a:t>
            </a:r>
          </a:p>
          <a:p>
            <a:pPr lvl="1"/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data.norge.no/data/statens-vegvesen/api-ruteplantjeneste-bil</a:t>
            </a:r>
            <a:r>
              <a:rPr lang="nb-NO" dirty="0" smtClean="0"/>
              <a:t> </a:t>
            </a:r>
          </a:p>
          <a:p>
            <a:endParaRPr lang="nb-NO" dirty="0" smtClean="0"/>
          </a:p>
          <a:p>
            <a:r>
              <a:rPr lang="nb-NO" dirty="0" smtClean="0"/>
              <a:t>Open data policy: </a:t>
            </a:r>
            <a:r>
              <a:rPr lang="nb-NO" dirty="0" err="1" smtClean="0"/>
              <a:t>What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use</a:t>
            </a:r>
            <a:r>
              <a:rPr lang="nb-NO" dirty="0" smtClean="0"/>
              <a:t> =&gt;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publish</a:t>
            </a:r>
            <a:r>
              <a:rPr lang="nb-NO" dirty="0" smtClean="0"/>
              <a:t>!</a:t>
            </a:r>
          </a:p>
          <a:p>
            <a:endParaRPr lang="nb-NO" dirty="0"/>
          </a:p>
          <a:p>
            <a:pPr lvl="1"/>
            <a:r>
              <a:rPr lang="nb-NO" dirty="0">
                <a:hlinkClick r:id="rId4"/>
              </a:rPr>
              <a:t>https://www.vegdata.no/2013/08/08/hvor-finner-jeg-vegnettsdata-til-navigasjon</a:t>
            </a:r>
            <a:r>
              <a:rPr lang="nb-NO" dirty="0" smtClean="0">
                <a:hlinkClick r:id="rId4"/>
              </a:rPr>
              <a:t>/</a:t>
            </a:r>
            <a:r>
              <a:rPr lang="nb-NO" dirty="0" smtClean="0"/>
              <a:t> </a:t>
            </a:r>
          </a:p>
          <a:p>
            <a:pPr lvl="1"/>
            <a:r>
              <a:rPr lang="nb-NO" dirty="0" smtClean="0"/>
              <a:t>.</a:t>
            </a:r>
            <a:r>
              <a:rPr lang="nb-NO" dirty="0" err="1" smtClean="0"/>
              <a:t>gdb</a:t>
            </a:r>
            <a:r>
              <a:rPr lang="nb-NO" dirty="0" smtClean="0"/>
              <a:t> and </a:t>
            </a:r>
            <a:r>
              <a:rPr lang="nb-NO" dirty="0" err="1" smtClean="0"/>
              <a:t>spatialLite</a:t>
            </a:r>
            <a:r>
              <a:rPr lang="nb-NO" dirty="0" smtClean="0"/>
              <a:t> </a:t>
            </a:r>
            <a:r>
              <a:rPr lang="nb-NO" dirty="0" smtClean="0"/>
              <a:t>– format</a:t>
            </a:r>
          </a:p>
          <a:p>
            <a:pPr lvl="1"/>
            <a:r>
              <a:rPr lang="nb-NO" dirty="0" err="1" smtClean="0"/>
              <a:t>Produced</a:t>
            </a:r>
            <a:r>
              <a:rPr lang="nb-NO" dirty="0" smtClean="0"/>
              <a:t> in parallell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Elveg</a:t>
            </a:r>
            <a:r>
              <a:rPr lang="nb-NO" dirty="0" smtClean="0"/>
              <a:t> (x10/</a:t>
            </a:r>
            <a:r>
              <a:rPr lang="nb-NO" dirty="0" err="1" smtClean="0"/>
              <a:t>year</a:t>
            </a:r>
            <a:r>
              <a:rPr lang="nb-NO" dirty="0" smtClean="0"/>
              <a:t>)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077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Navigation?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11341"/>
            <a:ext cx="3370386" cy="121909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Optimum </a:t>
            </a:r>
            <a:r>
              <a:rPr lang="nb-NO" dirty="0" err="1"/>
              <a:t>route</a:t>
            </a:r>
            <a:r>
              <a:rPr lang="nb-NO" dirty="0" smtClean="0"/>
              <a:t>?</a:t>
            </a:r>
          </a:p>
          <a:p>
            <a:r>
              <a:rPr lang="nb-NO" dirty="0" smtClean="0"/>
              <a:t>Travel </a:t>
            </a:r>
            <a:r>
              <a:rPr lang="nb-NO" dirty="0" err="1" smtClean="0"/>
              <a:t>distance</a:t>
            </a:r>
            <a:r>
              <a:rPr lang="nb-NO" dirty="0" smtClean="0"/>
              <a:t> / time?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data</a:t>
            </a:r>
          </a:p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analysis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6" name="Right Arrow 5"/>
          <p:cNvSpPr/>
          <p:nvPr/>
        </p:nvSpPr>
        <p:spPr>
          <a:xfrm>
            <a:off x="3761630" y="1945807"/>
            <a:ext cx="720080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4774823" y="1645761"/>
            <a:ext cx="309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Pre-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made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navigation data</a:t>
            </a:r>
          </a:p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ELVEG </a:t>
            </a:r>
          </a:p>
          <a:p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Route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planner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set</a:t>
            </a:r>
            <a:endParaRPr lang="nb-NO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761630" y="3006085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/>
          <p:cNvSpPr txBox="1"/>
          <p:nvPr/>
        </p:nvSpPr>
        <p:spPr>
          <a:xfrm>
            <a:off x="4774823" y="299797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nb-NO" dirty="0" err="1" smtClean="0"/>
              <a:t>planner</a:t>
            </a:r>
            <a:r>
              <a:rPr lang="nb-NO" dirty="0" smtClean="0"/>
              <a:t> API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4697993"/>
            <a:ext cx="8069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2"/>
              </a:rPr>
              <a:t>http://</a:t>
            </a:r>
            <a:r>
              <a:rPr lang="nb-NO" dirty="0" smtClean="0">
                <a:hlinkClick r:id="rId2"/>
              </a:rPr>
              <a:t>data.norge.no/data/statens-vegvesen/api-ruteplantjeneste-bil</a:t>
            </a:r>
            <a:endParaRPr lang="nb-NO" dirty="0" smtClean="0"/>
          </a:p>
          <a:p>
            <a:r>
              <a:rPr lang="nb-NO" dirty="0" smtClean="0"/>
              <a:t>REST </a:t>
            </a:r>
            <a:r>
              <a:rPr lang="nb-NO" dirty="0" err="1" smtClean="0"/>
              <a:t>api</a:t>
            </a:r>
            <a:r>
              <a:rPr lang="nb-NO" dirty="0" smtClean="0"/>
              <a:t> for A =&gt; B navigation, up to 8 </a:t>
            </a:r>
            <a:r>
              <a:rPr lang="nb-NO" dirty="0" err="1" smtClean="0"/>
              <a:t>wp’ts</a:t>
            </a:r>
            <a:r>
              <a:rPr lang="nb-NO" dirty="0" smtClean="0"/>
              <a:t>. (via-</a:t>
            </a:r>
            <a:r>
              <a:rPr lang="nb-NO" dirty="0" err="1" smtClean="0"/>
              <a:t>points</a:t>
            </a:r>
            <a:r>
              <a:rPr lang="nb-NO" dirty="0" smtClean="0"/>
              <a:t>). </a:t>
            </a:r>
          </a:p>
          <a:p>
            <a:r>
              <a:rPr lang="nb-NO" dirty="0" smtClean="0"/>
              <a:t>JSON, XML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51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81" y="260648"/>
            <a:ext cx="6999085" cy="469132"/>
          </a:xfrm>
        </p:spPr>
        <p:txBody>
          <a:bodyPr/>
          <a:lstStyle/>
          <a:p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nb-NO" dirty="0" err="1" smtClean="0"/>
              <a:t>planner</a:t>
            </a:r>
            <a:r>
              <a:rPr lang="nb-NO" dirty="0" smtClean="0"/>
              <a:t> API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8" name="TextBox 7"/>
          <p:cNvSpPr txBox="1"/>
          <p:nvPr/>
        </p:nvSpPr>
        <p:spPr>
          <a:xfrm>
            <a:off x="771862" y="4869160"/>
            <a:ext cx="7364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i="1" dirty="0" err="1" smtClean="0"/>
              <a:t>Good</a:t>
            </a:r>
            <a:r>
              <a:rPr lang="nb-NO" i="1" dirty="0" smtClean="0"/>
              <a:t> </a:t>
            </a:r>
            <a:r>
              <a:rPr lang="nb-NO" i="1" dirty="0" err="1" smtClean="0"/>
              <a:t>examples</a:t>
            </a:r>
            <a:r>
              <a:rPr lang="nb-NO" i="1" dirty="0" smtClean="0"/>
              <a:t> in </a:t>
            </a:r>
            <a:r>
              <a:rPr lang="nb-NO" i="1" dirty="0" err="1" smtClean="0"/>
              <a:t>the</a:t>
            </a:r>
            <a:r>
              <a:rPr lang="nb-NO" i="1" dirty="0" smtClean="0"/>
              <a:t> </a:t>
            </a:r>
            <a:r>
              <a:rPr lang="nb-NO" i="1" dirty="0" err="1" smtClean="0"/>
              <a:t>documentation</a:t>
            </a:r>
            <a:r>
              <a:rPr lang="nb-NO" i="1" dirty="0" smtClean="0"/>
              <a:t> –</a:t>
            </a:r>
            <a:r>
              <a:rPr lang="nb-NO" i="1" dirty="0" err="1" smtClean="0"/>
              <a:t>straigthforward</a:t>
            </a:r>
            <a:r>
              <a:rPr lang="nb-NO" i="1" dirty="0" smtClean="0"/>
              <a:t> REST API</a:t>
            </a:r>
          </a:p>
          <a:p>
            <a:endParaRPr lang="nb-NO" i="1" dirty="0" smtClean="0"/>
          </a:p>
          <a:p>
            <a:r>
              <a:rPr lang="nb-NO" i="1" dirty="0" smtClean="0"/>
              <a:t>Basic </a:t>
            </a:r>
            <a:r>
              <a:rPr lang="nb-NO" i="1" dirty="0"/>
              <a:t>http </a:t>
            </a:r>
            <a:r>
              <a:rPr lang="nb-NO" i="1" dirty="0" err="1"/>
              <a:t>auth</a:t>
            </a:r>
            <a:r>
              <a:rPr lang="nb-NO" i="1" dirty="0"/>
              <a:t>, not </a:t>
            </a:r>
            <a:r>
              <a:rPr lang="nb-NO" i="1" dirty="0" err="1"/>
              <a:t>very</a:t>
            </a:r>
            <a:r>
              <a:rPr lang="nb-NO" i="1" dirty="0"/>
              <a:t> JS / CORS – </a:t>
            </a:r>
            <a:r>
              <a:rPr lang="nb-NO" i="1" dirty="0" err="1"/>
              <a:t>friendly</a:t>
            </a:r>
            <a:endParaRPr lang="nb-NO" i="1" dirty="0" smtClean="0"/>
          </a:p>
          <a:p>
            <a:endParaRPr lang="nb-NO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" r="-68" b="66326"/>
          <a:stretch/>
        </p:blipFill>
        <p:spPr>
          <a:xfrm>
            <a:off x="245408" y="3121880"/>
            <a:ext cx="8339975" cy="15235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8951" y="966573"/>
            <a:ext cx="8143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Open API, </a:t>
            </a:r>
            <a:r>
              <a:rPr lang="nb-NO" dirty="0" err="1" smtClean="0"/>
              <a:t>but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/>
              <a:t>need</a:t>
            </a:r>
            <a:r>
              <a:rPr lang="nb-NO" dirty="0"/>
              <a:t> an </a:t>
            </a:r>
            <a:r>
              <a:rPr lang="nb-NO" dirty="0" err="1"/>
              <a:t>account</a:t>
            </a:r>
            <a:r>
              <a:rPr lang="nb-NO" dirty="0" smtClean="0"/>
              <a:t>…</a:t>
            </a:r>
            <a:endParaRPr lang="nb-NO" dirty="0"/>
          </a:p>
          <a:p>
            <a:endParaRPr lang="nb-NO" dirty="0"/>
          </a:p>
          <a:p>
            <a:r>
              <a:rPr lang="nb-NO" dirty="0"/>
              <a:t>2500 </a:t>
            </a:r>
            <a:r>
              <a:rPr lang="nb-NO" dirty="0" err="1"/>
              <a:t>req</a:t>
            </a:r>
            <a:r>
              <a:rPr lang="nb-NO" dirty="0"/>
              <a:t>/</a:t>
            </a:r>
            <a:r>
              <a:rPr lang="nb-NO" dirty="0" err="1"/>
              <a:t>day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>
                <a:hlinkClick r:id="rId3"/>
              </a:rPr>
              <a:t>http://data.norge.no/data/statens-vegvesen/api-ruteplantjeneste-bil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99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81" y="260648"/>
            <a:ext cx="6999085" cy="469132"/>
          </a:xfrm>
        </p:spPr>
        <p:txBody>
          <a:bodyPr/>
          <a:lstStyle/>
          <a:p>
            <a:r>
              <a:rPr lang="nb-NO" dirty="0" smtClean="0"/>
              <a:t>Test/demo </a:t>
            </a:r>
            <a:r>
              <a:rPr lang="nb-NO" dirty="0" err="1" smtClean="0"/>
              <a:t>client</a:t>
            </a:r>
            <a:r>
              <a:rPr lang="nb-NO" dirty="0" smtClean="0"/>
              <a:t>,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nb-NO" dirty="0" err="1" smtClean="0"/>
              <a:t>planner</a:t>
            </a:r>
            <a:r>
              <a:rPr lang="nb-NO" dirty="0" smtClean="0"/>
              <a:t> API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pic>
        <p:nvPicPr>
          <p:cNvPr id="1026" name="Picture 2" descr="http://www.vegdata.no/wp-content/uploads/2014/09/ruteplan_demo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81" y="1244301"/>
            <a:ext cx="84582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951" y="683404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3"/>
              </a:rPr>
              <a:t>http://svvruteplan.azurewebsites.net</a:t>
            </a:r>
            <a:r>
              <a:rPr lang="nb-NO" dirty="0" smtClean="0">
                <a:hlinkClick r:id="rId3"/>
              </a:rPr>
              <a:t>/#/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25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81" y="260648"/>
            <a:ext cx="6999085" cy="469132"/>
          </a:xfrm>
        </p:spPr>
        <p:txBody>
          <a:bodyPr/>
          <a:lstStyle/>
          <a:p>
            <a:r>
              <a:rPr lang="nb-NO" dirty="0" smtClean="0"/>
              <a:t>Test/demo </a:t>
            </a:r>
            <a:r>
              <a:rPr lang="nb-NO" dirty="0" err="1" smtClean="0"/>
              <a:t>client</a:t>
            </a:r>
            <a:r>
              <a:rPr lang="nb-NO" dirty="0" smtClean="0"/>
              <a:t>,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nb-NO" dirty="0" err="1" smtClean="0"/>
              <a:t>planner</a:t>
            </a:r>
            <a:r>
              <a:rPr lang="nb-NO" dirty="0" smtClean="0"/>
              <a:t> API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3929221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2"/>
              </a:rPr>
              <a:t>https://</a:t>
            </a:r>
            <a:r>
              <a:rPr lang="nb-NO" dirty="0" smtClean="0">
                <a:hlinkClick r:id="rId2"/>
              </a:rPr>
              <a:t>github.com/petlof/svv-ruteplan-demo</a:t>
            </a:r>
            <a:r>
              <a:rPr lang="nb-NO" dirty="0" smtClean="0"/>
              <a:t> </a:t>
            </a:r>
          </a:p>
          <a:p>
            <a:endParaRPr lang="nb-NO" dirty="0"/>
          </a:p>
          <a:p>
            <a:r>
              <a:rPr lang="nb-NO" dirty="0" smtClean="0"/>
              <a:t>More </a:t>
            </a:r>
            <a:r>
              <a:rPr lang="nb-NO" dirty="0" err="1" smtClean="0"/>
              <a:t>information</a:t>
            </a:r>
            <a:r>
              <a:rPr lang="nb-NO" dirty="0" smtClean="0"/>
              <a:t>: </a:t>
            </a:r>
            <a:endParaRPr lang="nb-NO" dirty="0"/>
          </a:p>
          <a:p>
            <a:r>
              <a:rPr lang="nb-NO" dirty="0">
                <a:hlinkClick r:id="rId3"/>
              </a:rPr>
              <a:t>https://www.vegdata.no/2014/09/18/vegvesenets-forste-apen-kildekode-prosjekt</a:t>
            </a:r>
            <a:r>
              <a:rPr lang="nb-NO" dirty="0" smtClean="0">
                <a:hlinkClick r:id="rId3"/>
              </a:rPr>
              <a:t>/</a:t>
            </a:r>
            <a:r>
              <a:rPr lang="nb-NO" dirty="0" smtClean="0"/>
              <a:t>  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895988"/>
            <a:ext cx="3609975" cy="2867025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1547664" y="5406549"/>
            <a:ext cx="3672408" cy="686747"/>
          </a:xfrm>
          <a:prstGeom prst="wedgeEllipseCallout">
            <a:avLst>
              <a:gd name="adj1" fmla="val -32779"/>
              <a:gd name="adj2" fmla="val -6408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«Code dump», </a:t>
            </a:r>
            <a:r>
              <a:rPr lang="nb-NO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not </a:t>
            </a:r>
            <a:r>
              <a:rPr lang="nb-NO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really</a:t>
            </a:r>
            <a:r>
              <a:rPr lang="nb-NO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FOSS… 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476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Navigation?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11341"/>
            <a:ext cx="3370386" cy="121909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Optimum </a:t>
            </a:r>
            <a:r>
              <a:rPr lang="nb-NO" dirty="0" err="1"/>
              <a:t>route</a:t>
            </a:r>
            <a:r>
              <a:rPr lang="nb-NO" dirty="0" smtClean="0"/>
              <a:t>?</a:t>
            </a:r>
          </a:p>
          <a:p>
            <a:r>
              <a:rPr lang="nb-NO" dirty="0" smtClean="0"/>
              <a:t>Travel </a:t>
            </a:r>
            <a:r>
              <a:rPr lang="nb-NO" dirty="0" err="1" smtClean="0"/>
              <a:t>distance</a:t>
            </a:r>
            <a:r>
              <a:rPr lang="nb-NO" dirty="0" smtClean="0"/>
              <a:t> / time?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data</a:t>
            </a:r>
          </a:p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analysis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6" name="Right Arrow 5"/>
          <p:cNvSpPr/>
          <p:nvPr/>
        </p:nvSpPr>
        <p:spPr>
          <a:xfrm>
            <a:off x="3761630" y="1945807"/>
            <a:ext cx="720080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4774823" y="1645761"/>
            <a:ext cx="309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Pre-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made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navigation data</a:t>
            </a:r>
          </a:p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ELVEG </a:t>
            </a:r>
          </a:p>
          <a:p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Route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planner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data 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set</a:t>
            </a:r>
            <a:endParaRPr lang="nb-NO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4823" y="299797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Route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bg2">
                    <a:lumMod val="75000"/>
                  </a:schemeClr>
                </a:solidFill>
              </a:rPr>
              <a:t>planner</a:t>
            </a:r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 API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849" y="5481669"/>
            <a:ext cx="773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2"/>
              </a:rPr>
              <a:t>https://www.vegvesen.no/nvdb/apidokumentasjon/#/</a:t>
            </a:r>
            <a:r>
              <a:rPr lang="nb-NO" dirty="0" smtClean="0">
                <a:hlinkClick r:id="rId2"/>
              </a:rPr>
              <a:t>get/vegnett</a:t>
            </a:r>
            <a:r>
              <a:rPr lang="nb-NO" dirty="0" smtClean="0"/>
              <a:t> </a:t>
            </a:r>
          </a:p>
          <a:p>
            <a:endParaRPr lang="nb-NO" dirty="0"/>
          </a:p>
        </p:txBody>
      </p:sp>
      <p:sp>
        <p:nvSpPr>
          <p:cNvPr id="11" name="Right Arrow 10"/>
          <p:cNvSpPr/>
          <p:nvPr/>
        </p:nvSpPr>
        <p:spPr>
          <a:xfrm>
            <a:off x="3761630" y="3925582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4774823" y="3917473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NVDB API/vegnett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761630" y="2969959"/>
            <a:ext cx="720080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1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97350"/>
            <a:ext cx="6999085" cy="469132"/>
          </a:xfrm>
        </p:spPr>
        <p:txBody>
          <a:bodyPr/>
          <a:lstStyle/>
          <a:p>
            <a:r>
              <a:rPr lang="nb-NO" dirty="0"/>
              <a:t>NVDB </a:t>
            </a:r>
            <a:r>
              <a:rPr lang="nb-NO" dirty="0" err="1"/>
              <a:t>api</a:t>
            </a:r>
            <a:r>
              <a:rPr lang="nb-NO" dirty="0"/>
              <a:t> </a:t>
            </a:r>
            <a:r>
              <a:rPr lang="nb-NO" dirty="0" smtClean="0"/>
              <a:t> - </a:t>
            </a:r>
            <a:r>
              <a:rPr lang="nb-NO" dirty="0" err="1" smtClean="0"/>
              <a:t>Topological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10" name="TextBox 9"/>
          <p:cNvSpPr txBox="1"/>
          <p:nvPr/>
        </p:nvSpPr>
        <p:spPr>
          <a:xfrm>
            <a:off x="323528" y="1518264"/>
            <a:ext cx="773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2"/>
              </a:rPr>
              <a:t>https://www.vegvesen.no/nvdb/apidokumentasjon/#/</a:t>
            </a:r>
            <a:r>
              <a:rPr lang="nb-NO" dirty="0" smtClean="0">
                <a:hlinkClick r:id="rId2"/>
              </a:rPr>
              <a:t>get/vegnett</a:t>
            </a:r>
            <a:r>
              <a:rPr lang="nb-NO" dirty="0" smtClean="0"/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105150"/>
            <a:ext cx="5838825" cy="3752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0880" y="1887596"/>
            <a:ext cx="625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Only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links – </a:t>
            </a:r>
            <a:r>
              <a:rPr lang="nb-NO" dirty="0" err="1" smtClean="0"/>
              <a:t>but</a:t>
            </a:r>
            <a:r>
              <a:rPr lang="nb-NO" dirty="0" smtClean="0"/>
              <a:t> nodes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referenced</a:t>
            </a:r>
            <a:endParaRPr lang="nb-NO" dirty="0"/>
          </a:p>
          <a:p>
            <a:r>
              <a:rPr lang="nb-NO" dirty="0" err="1" smtClean="0"/>
              <a:t>Enough</a:t>
            </a:r>
            <a:r>
              <a:rPr lang="nb-NO" dirty="0" smtClean="0"/>
              <a:t> to </a:t>
            </a:r>
            <a:r>
              <a:rPr lang="nb-NO" dirty="0" err="1" smtClean="0"/>
              <a:t>reverse-engineer</a:t>
            </a:r>
            <a:r>
              <a:rPr lang="nb-NO" dirty="0" smtClean="0"/>
              <a:t> </a:t>
            </a:r>
            <a:r>
              <a:rPr lang="nb-NO" dirty="0" err="1" smtClean="0"/>
              <a:t>topology</a:t>
            </a:r>
            <a:endParaRPr lang="nb-NO" dirty="0" smtClean="0"/>
          </a:p>
          <a:p>
            <a:r>
              <a:rPr lang="nb-NO" dirty="0" smtClean="0"/>
              <a:t>No turn </a:t>
            </a:r>
            <a:r>
              <a:rPr lang="nb-NO" dirty="0" err="1" smtClean="0"/>
              <a:t>restrictions</a:t>
            </a:r>
            <a:r>
              <a:rPr lang="nb-NO" dirty="0" smtClean="0"/>
              <a:t> </a:t>
            </a:r>
            <a:r>
              <a:rPr lang="nb-NO" dirty="0" err="1" smtClean="0"/>
              <a:t>etc</a:t>
            </a:r>
            <a:r>
              <a:rPr lang="nb-NO" dirty="0"/>
              <a:t> </a:t>
            </a:r>
            <a:r>
              <a:rPr lang="nb-NO" dirty="0" smtClean="0"/>
              <a:t>=&gt; </a:t>
            </a:r>
            <a:r>
              <a:rPr lang="nb-NO" b="1" dirty="0" smtClean="0">
                <a:solidFill>
                  <a:srgbClr val="FF0000"/>
                </a:solidFill>
              </a:rPr>
              <a:t>not suitable for navigation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9672" y="5157192"/>
            <a:ext cx="201622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728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618"/>
          <a:stretch/>
        </p:blipFill>
        <p:spPr>
          <a:xfrm>
            <a:off x="611560" y="1196753"/>
            <a:ext cx="7128792" cy="5472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312"/>
            <a:ext cx="6999085" cy="469132"/>
          </a:xfrm>
        </p:spPr>
        <p:txBody>
          <a:bodyPr/>
          <a:lstStyle/>
          <a:p>
            <a:r>
              <a:rPr lang="nb-NO" dirty="0" smtClean="0"/>
              <a:t>QGIS prototype - </a:t>
            </a:r>
            <a:r>
              <a:rPr lang="nb-NO" dirty="0" err="1" smtClean="0"/>
              <a:t>road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plugin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268649" y="576957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hlinkClick r:id="rId3"/>
              </a:rPr>
              <a:t>https://</a:t>
            </a:r>
            <a:r>
              <a:rPr lang="nb-NO" dirty="0" smtClean="0">
                <a:hlinkClick r:id="rId3"/>
              </a:rPr>
              <a:t>github.com/nvdb-vegdata/nvdb-qgis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742146" y="1481034"/>
            <a:ext cx="4312143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Buggy</a:t>
            </a:r>
            <a:r>
              <a:rPr lang="nb-NO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&amp; 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experimental</a:t>
            </a:r>
            <a:endParaRPr lang="nb-NO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Old QGIS 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version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  <a:p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Must 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upgrade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to V2 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of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api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(</a:t>
            </a:r>
            <a:r>
              <a:rPr lang="nb-NO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soon</a:t>
            </a:r>
            <a:r>
              <a:rPr lang="nb-NO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)</a:t>
            </a:r>
            <a:endParaRPr lang="nb-NO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7" y="907763"/>
            <a:ext cx="6999085" cy="469132"/>
          </a:xfrm>
        </p:spPr>
        <p:txBody>
          <a:bodyPr/>
          <a:lstStyle/>
          <a:p>
            <a:r>
              <a:rPr lang="nb-NO" dirty="0" smtClean="0"/>
              <a:t>Navigation? Road </a:t>
            </a:r>
            <a:r>
              <a:rPr lang="nb-NO" dirty="0" err="1" smtClean="0"/>
              <a:t>network</a:t>
            </a:r>
            <a:r>
              <a:rPr lang="nb-NO" dirty="0" smtClean="0"/>
              <a:t> data?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2816"/>
            <a:ext cx="3370386" cy="121909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Optimum </a:t>
            </a:r>
            <a:r>
              <a:rPr lang="nb-NO" dirty="0" err="1"/>
              <a:t>route</a:t>
            </a:r>
            <a:r>
              <a:rPr lang="nb-NO" dirty="0" smtClean="0"/>
              <a:t>?</a:t>
            </a:r>
          </a:p>
          <a:p>
            <a:r>
              <a:rPr lang="nb-NO" dirty="0" smtClean="0"/>
              <a:t>Travel </a:t>
            </a:r>
            <a:r>
              <a:rPr lang="nb-NO" dirty="0" err="1" smtClean="0"/>
              <a:t>distance</a:t>
            </a:r>
            <a:r>
              <a:rPr lang="nb-NO" dirty="0" smtClean="0"/>
              <a:t> / time?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data</a:t>
            </a:r>
          </a:p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analysis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5576" y="548680"/>
            <a:ext cx="5692781" cy="354711"/>
          </a:xfrm>
        </p:spPr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9" name="TextBox 8"/>
          <p:cNvSpPr txBox="1"/>
          <p:nvPr/>
        </p:nvSpPr>
        <p:spPr>
          <a:xfrm>
            <a:off x="4774823" y="1645761"/>
            <a:ext cx="3090911" cy="923330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Pre-</a:t>
            </a:r>
            <a:r>
              <a:rPr lang="nb-NO" b="1" dirty="0" err="1" smtClean="0">
                <a:solidFill>
                  <a:srgbClr val="FF0000"/>
                </a:solidFill>
              </a:rPr>
              <a:t>made</a:t>
            </a:r>
            <a:r>
              <a:rPr lang="nb-NO" b="1" dirty="0" smtClean="0">
                <a:solidFill>
                  <a:srgbClr val="FF0000"/>
                </a:solidFill>
              </a:rPr>
              <a:t> navigation data</a:t>
            </a:r>
          </a:p>
          <a:p>
            <a:r>
              <a:rPr lang="nb-NO" i="1" dirty="0" smtClean="0"/>
              <a:t>ELVEG </a:t>
            </a:r>
          </a:p>
          <a:p>
            <a:r>
              <a:rPr lang="nb-NO" i="1" dirty="0" err="1" smtClean="0"/>
              <a:t>Route</a:t>
            </a:r>
            <a:r>
              <a:rPr lang="nb-NO" i="1" dirty="0" smtClean="0"/>
              <a:t> </a:t>
            </a:r>
            <a:r>
              <a:rPr lang="nb-NO" i="1" dirty="0" err="1" smtClean="0"/>
              <a:t>planner</a:t>
            </a:r>
            <a:r>
              <a:rPr lang="nb-NO" i="1" dirty="0" smtClean="0"/>
              <a:t> data </a:t>
            </a:r>
            <a:r>
              <a:rPr lang="nb-NO" i="1" dirty="0" err="1" smtClean="0"/>
              <a:t>set</a:t>
            </a:r>
            <a:endParaRPr lang="nb-NO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774823" y="2997976"/>
            <a:ext cx="2178802" cy="923330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rgbClr val="FF0000"/>
                </a:solidFill>
              </a:rPr>
              <a:t>Route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planner</a:t>
            </a:r>
            <a:r>
              <a:rPr lang="nb-NO" b="1" dirty="0" smtClean="0">
                <a:solidFill>
                  <a:srgbClr val="FF0000"/>
                </a:solidFill>
              </a:rPr>
              <a:t> API</a:t>
            </a:r>
          </a:p>
          <a:p>
            <a:r>
              <a:rPr lang="nb-NO" i="1" dirty="0"/>
              <a:t>Rest </a:t>
            </a:r>
            <a:r>
              <a:rPr lang="nb-NO" i="1" dirty="0" smtClean="0"/>
              <a:t>API</a:t>
            </a:r>
          </a:p>
          <a:p>
            <a:r>
              <a:rPr lang="nb-NO" i="1" dirty="0" smtClean="0"/>
              <a:t>A=&gt;via C =&gt; B</a:t>
            </a:r>
            <a:endParaRPr lang="nb-NO" dirty="0" smtClean="0"/>
          </a:p>
        </p:txBody>
      </p:sp>
      <p:sp>
        <p:nvSpPr>
          <p:cNvPr id="11" name="Right Arrow 10"/>
          <p:cNvSpPr/>
          <p:nvPr/>
        </p:nvSpPr>
        <p:spPr>
          <a:xfrm>
            <a:off x="3761630" y="4517229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4774823" y="4509120"/>
            <a:ext cx="2545890" cy="646331"/>
          </a:xfrm>
          <a:prstGeom prst="rect">
            <a:avLst/>
          </a:prstGeom>
          <a:solidFill>
            <a:srgbClr val="FFC000">
              <a:alpha val="41000"/>
            </a:srgbClr>
          </a:solidFill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NVDB API/vegnett</a:t>
            </a:r>
          </a:p>
          <a:p>
            <a:r>
              <a:rPr lang="nb-NO" i="1" dirty="0" err="1" smtClean="0"/>
              <a:t>Topological</a:t>
            </a:r>
            <a:r>
              <a:rPr lang="nb-NO" i="1" dirty="0" smtClean="0"/>
              <a:t> </a:t>
            </a:r>
            <a:r>
              <a:rPr lang="nb-NO" i="1" dirty="0" err="1" smtClean="0"/>
              <a:t>network</a:t>
            </a:r>
            <a:r>
              <a:rPr lang="nb-NO" i="1" dirty="0" smtClean="0"/>
              <a:t>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779912" y="2924944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ight Arrow 14"/>
          <p:cNvSpPr/>
          <p:nvPr/>
        </p:nvSpPr>
        <p:spPr>
          <a:xfrm>
            <a:off x="3779912" y="1844824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1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NVDB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622" y="1527687"/>
            <a:ext cx="7000744" cy="1901313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All </a:t>
            </a:r>
            <a:r>
              <a:rPr lang="nb-NO" dirty="0" err="1" smtClean="0"/>
              <a:t>roads</a:t>
            </a:r>
            <a:r>
              <a:rPr lang="nb-NO" dirty="0" smtClean="0"/>
              <a:t> &gt; 50m </a:t>
            </a:r>
            <a:r>
              <a:rPr lang="nb-NO" i="1" dirty="0" smtClean="0"/>
              <a:t>(for motor </a:t>
            </a:r>
            <a:r>
              <a:rPr lang="nb-NO" i="1" dirty="0" err="1" smtClean="0"/>
              <a:t>vehicles</a:t>
            </a:r>
            <a:r>
              <a:rPr lang="nb-NO" i="1" dirty="0" smtClean="0"/>
              <a:t>)</a:t>
            </a:r>
          </a:p>
          <a:p>
            <a:pPr marL="0" indent="0">
              <a:buNone/>
            </a:pPr>
            <a:r>
              <a:rPr lang="nb-NO" i="1" dirty="0"/>
              <a:t>	</a:t>
            </a:r>
            <a:r>
              <a:rPr lang="nb-NO" i="1" dirty="0" smtClean="0"/>
              <a:t>253.000 km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err="1" smtClean="0"/>
              <a:t>Primary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r>
              <a:rPr lang="nb-NO" dirty="0" smtClean="0"/>
              <a:t> for </a:t>
            </a:r>
            <a:r>
              <a:rPr lang="nb-NO" dirty="0" err="1" smtClean="0"/>
              <a:t>road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r>
              <a:rPr lang="nb-NO" dirty="0" smtClean="0"/>
              <a:t> data, </a:t>
            </a:r>
            <a:r>
              <a:rPr lang="nb-NO" dirty="0" err="1" smtClean="0"/>
              <a:t>navigation</a:t>
            </a:r>
            <a:r>
              <a:rPr lang="nb-NO" dirty="0" smtClean="0"/>
              <a:t> +++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30532"/>
            <a:ext cx="2150562" cy="2398004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9391" r="3336" b="18558"/>
          <a:stretch/>
        </p:blipFill>
        <p:spPr bwMode="auto">
          <a:xfrm>
            <a:off x="3851920" y="3821043"/>
            <a:ext cx="3487258" cy="24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9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trike="sngStrike" dirty="0" smtClean="0">
                <a:solidFill>
                  <a:schemeClr val="bg2">
                    <a:lumMod val="75000"/>
                  </a:schemeClr>
                </a:solidFill>
              </a:rPr>
              <a:t>Navigation?</a:t>
            </a:r>
            <a:r>
              <a:rPr lang="nb-NO" dirty="0" smtClean="0"/>
              <a:t> </a:t>
            </a:r>
            <a:r>
              <a:rPr lang="nb-NO" dirty="0" err="1" smtClean="0">
                <a:solidFill>
                  <a:srgbClr val="FF0000"/>
                </a:solidFill>
              </a:rPr>
              <a:t>Everything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nb-NO" dirty="0" err="1" smtClean="0">
                <a:solidFill>
                  <a:srgbClr val="FF0000"/>
                </a:solidFill>
              </a:rPr>
              <a:t>else</a:t>
            </a:r>
            <a:r>
              <a:rPr lang="nb-NO" dirty="0" smtClean="0">
                <a:solidFill>
                  <a:srgbClr val="FF0000"/>
                </a:solidFill>
              </a:rPr>
              <a:t>! 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71862" y="1628800"/>
            <a:ext cx="7040498" cy="2276543"/>
          </a:xfrm>
        </p:spPr>
        <p:txBody>
          <a:bodyPr/>
          <a:lstStyle/>
          <a:p>
            <a:r>
              <a:rPr lang="nb-NO" dirty="0" smtClean="0"/>
              <a:t>385 </a:t>
            </a:r>
            <a:r>
              <a:rPr lang="nb-NO" dirty="0" err="1" smtClean="0"/>
              <a:t>object</a:t>
            </a:r>
            <a:r>
              <a:rPr lang="nb-NO" dirty="0" smtClean="0"/>
              <a:t> types</a:t>
            </a:r>
          </a:p>
          <a:p>
            <a:endParaRPr lang="nb-NO" dirty="0" smtClean="0"/>
          </a:p>
          <a:p>
            <a:r>
              <a:rPr lang="nb-NO" dirty="0" smtClean="0"/>
              <a:t>NVDB </a:t>
            </a:r>
            <a:r>
              <a:rPr lang="nb-NO" dirty="0" err="1" smtClean="0"/>
              <a:t>api</a:t>
            </a:r>
            <a:r>
              <a:rPr lang="nb-NO" dirty="0" smtClean="0"/>
              <a:t> is </a:t>
            </a:r>
            <a:r>
              <a:rPr lang="nb-NO" dirty="0" err="1" smtClean="0"/>
              <a:t>excellent</a:t>
            </a:r>
            <a:r>
              <a:rPr lang="nb-NO" dirty="0" smtClean="0"/>
              <a:t>! </a:t>
            </a:r>
          </a:p>
          <a:p>
            <a:pPr lvl="1"/>
            <a:r>
              <a:rPr lang="nb-NO" dirty="0">
                <a:hlinkClick r:id="rId2"/>
              </a:rPr>
              <a:t>https://www.vegvesen.no/nvdb/apidokumentasjon</a:t>
            </a:r>
            <a:r>
              <a:rPr lang="nb-NO" dirty="0" smtClean="0">
                <a:hlinkClick r:id="rId2"/>
              </a:rPr>
              <a:t>/</a:t>
            </a:r>
            <a:r>
              <a:rPr lang="nb-NO" dirty="0" smtClean="0"/>
              <a:t> </a:t>
            </a:r>
          </a:p>
          <a:p>
            <a:endParaRPr lang="nb-NO" dirty="0" smtClean="0"/>
          </a:p>
          <a:p>
            <a:r>
              <a:rPr lang="nb-NO" dirty="0" err="1" smtClean="0"/>
              <a:t>Get</a:t>
            </a:r>
            <a:r>
              <a:rPr lang="nb-NO" dirty="0" smtClean="0"/>
              <a:t> </a:t>
            </a:r>
            <a:r>
              <a:rPr lang="nb-NO" dirty="0" err="1" smtClean="0"/>
              <a:t>friends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NVDB </a:t>
            </a:r>
            <a:r>
              <a:rPr lang="nb-NO" dirty="0" err="1" smtClean="0"/>
              <a:t>using</a:t>
            </a:r>
            <a:r>
              <a:rPr lang="nb-NO" dirty="0" smtClean="0"/>
              <a:t> Vegkart</a:t>
            </a:r>
          </a:p>
          <a:p>
            <a:pPr lvl="1"/>
            <a:r>
              <a:rPr lang="nb-NO" dirty="0" smtClean="0">
                <a:hlinkClick r:id="rId3"/>
              </a:rPr>
              <a:t>http://vegkart.no</a:t>
            </a:r>
            <a:r>
              <a:rPr lang="nb-NO" dirty="0" smtClean="0"/>
              <a:t> </a:t>
            </a:r>
          </a:p>
          <a:p>
            <a:endParaRPr lang="nb-NO" dirty="0" smtClean="0"/>
          </a:p>
          <a:p>
            <a:endParaRPr lang="nb-NO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9391" r="3336" b="18558"/>
          <a:stretch/>
        </p:blipFill>
        <p:spPr bwMode="auto">
          <a:xfrm>
            <a:off x="4932040" y="3861048"/>
            <a:ext cx="3487258" cy="24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3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999085" cy="469132"/>
          </a:xfrm>
        </p:spPr>
        <p:txBody>
          <a:bodyPr/>
          <a:lstStyle/>
          <a:p>
            <a:r>
              <a:rPr lang="nb-NO" dirty="0" smtClean="0"/>
              <a:t>V2 </a:t>
            </a:r>
            <a:r>
              <a:rPr lang="nb-NO" dirty="0" err="1" smtClean="0"/>
              <a:t>of</a:t>
            </a:r>
            <a:r>
              <a:rPr lang="nb-NO" dirty="0" smtClean="0"/>
              <a:t> NVDB </a:t>
            </a:r>
            <a:r>
              <a:rPr lang="nb-NO" dirty="0" err="1" smtClean="0"/>
              <a:t>api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36769"/>
            <a:ext cx="7022111" cy="5120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1067073"/>
            <a:ext cx="6805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>
                <a:hlinkClick r:id="rId3"/>
              </a:rPr>
              <a:t>https://www.vegvesen.no/nvdb/apidokumentasjon</a:t>
            </a:r>
            <a:r>
              <a:rPr lang="nb-NO" sz="2000" dirty="0" smtClean="0">
                <a:hlinkClick r:id="rId3"/>
              </a:rPr>
              <a:t>/</a:t>
            </a:r>
            <a:r>
              <a:rPr lang="nb-NO" sz="2000" dirty="0" smtClean="0"/>
              <a:t> 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5817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999085" cy="469132"/>
          </a:xfrm>
        </p:spPr>
        <p:txBody>
          <a:bodyPr/>
          <a:lstStyle/>
          <a:p>
            <a:r>
              <a:rPr lang="nb-NO" dirty="0" smtClean="0"/>
              <a:t>V2 </a:t>
            </a:r>
            <a:r>
              <a:rPr lang="nb-NO" dirty="0" err="1" smtClean="0"/>
              <a:t>of</a:t>
            </a:r>
            <a:r>
              <a:rPr lang="nb-NO" dirty="0" smtClean="0"/>
              <a:t> NVDB </a:t>
            </a:r>
            <a:r>
              <a:rPr lang="nb-NO" dirty="0" err="1" smtClean="0"/>
              <a:t>api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043608" y="1067073"/>
            <a:ext cx="6805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>
                <a:hlinkClick r:id="rId2"/>
              </a:rPr>
              <a:t>https://www.vegvesen.no/nvdb/apidokumentasjon</a:t>
            </a:r>
            <a:r>
              <a:rPr lang="nb-NO" sz="2000" dirty="0" smtClean="0">
                <a:hlinkClick r:id="rId2"/>
              </a:rPr>
              <a:t>/</a:t>
            </a:r>
            <a:r>
              <a:rPr lang="nb-NO" sz="2000" dirty="0" smtClean="0"/>
              <a:t> </a:t>
            </a:r>
            <a:endParaRPr lang="nb-NO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2564904"/>
            <a:ext cx="485421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Developer </a:t>
            </a:r>
            <a:r>
              <a:rPr lang="nb-NO" dirty="0" err="1" smtClean="0"/>
              <a:t>friendly</a:t>
            </a:r>
            <a:endParaRPr lang="nb-NO" dirty="0" smtClean="0"/>
          </a:p>
          <a:p>
            <a:endParaRPr lang="nb-NO" dirty="0"/>
          </a:p>
          <a:p>
            <a:r>
              <a:rPr lang="nb-NO" dirty="0" smtClean="0"/>
              <a:t>More REST-full</a:t>
            </a:r>
          </a:p>
          <a:p>
            <a:endParaRPr lang="nb-NO" dirty="0"/>
          </a:p>
          <a:p>
            <a:r>
              <a:rPr lang="nb-NO" dirty="0" err="1" smtClean="0"/>
              <a:t>Powerful</a:t>
            </a:r>
            <a:r>
              <a:rPr lang="nb-NO" dirty="0" smtClean="0"/>
              <a:t> </a:t>
            </a:r>
            <a:r>
              <a:rPr lang="nb-NO" b="1" u="sng" dirty="0" smtClean="0">
                <a:solidFill>
                  <a:srgbClr val="FF0000"/>
                </a:solidFill>
              </a:rPr>
              <a:t>filters</a:t>
            </a:r>
            <a:endParaRPr lang="nb-NO" dirty="0" smtClean="0">
              <a:solidFill>
                <a:srgbClr val="FF0000"/>
              </a:solidFill>
            </a:endParaRPr>
          </a:p>
          <a:p>
            <a:endParaRPr lang="nb-NO" dirty="0" smtClean="0"/>
          </a:p>
          <a:p>
            <a:r>
              <a:rPr lang="nb-NO" dirty="0" smtClean="0"/>
              <a:t>More </a:t>
            </a:r>
            <a:r>
              <a:rPr lang="nb-NO" dirty="0" err="1" smtClean="0"/>
              <a:t>intiutive</a:t>
            </a:r>
            <a:endParaRPr lang="nb-NO" dirty="0" smtClean="0"/>
          </a:p>
          <a:p>
            <a:r>
              <a:rPr lang="nb-NO" dirty="0" smtClean="0"/>
              <a:t> - </a:t>
            </a:r>
            <a:r>
              <a:rPr lang="nb-NO" dirty="0" err="1" smtClean="0"/>
              <a:t>object</a:t>
            </a:r>
            <a:r>
              <a:rPr lang="nb-NO" dirty="0" smtClean="0"/>
              <a:t> type </a:t>
            </a:r>
            <a:r>
              <a:rPr lang="nb-NO" dirty="0" err="1" smtClean="0"/>
              <a:t>definiton</a:t>
            </a:r>
            <a:r>
              <a:rPr lang="nb-NO" dirty="0" smtClean="0"/>
              <a:t> </a:t>
            </a:r>
            <a:r>
              <a:rPr lang="nb-NO" dirty="0" smtClean="0">
                <a:sym typeface="Wingdings" panose="05000000000000000000" pitchFamily="2" charset="2"/>
              </a:rPr>
              <a:t> Data </a:t>
            </a:r>
            <a:r>
              <a:rPr lang="nb-NO" dirty="0" err="1" smtClean="0">
                <a:sym typeface="Wingdings" panose="05000000000000000000" pitchFamily="2" charset="2"/>
              </a:rPr>
              <a:t>queries</a:t>
            </a:r>
            <a:endParaRPr lang="nb-NO" dirty="0" smtClean="0">
              <a:sym typeface="Wingdings" panose="05000000000000000000" pitchFamily="2" charset="2"/>
            </a:endParaRPr>
          </a:p>
          <a:p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 smtClean="0">
                <a:sym typeface="Wingdings" panose="05000000000000000000" pitchFamily="2" charset="2"/>
              </a:rPr>
              <a:t>- </a:t>
            </a:r>
            <a:r>
              <a:rPr lang="nb-NO" dirty="0" err="1" smtClean="0">
                <a:sym typeface="Wingdings" panose="05000000000000000000" pitchFamily="2" charset="2"/>
              </a:rPr>
              <a:t>Filtering</a:t>
            </a:r>
            <a:endParaRPr lang="nb-NO" dirty="0" smtClean="0">
              <a:sym typeface="Wingdings" panose="05000000000000000000" pitchFamily="2" charset="2"/>
            </a:endParaRPr>
          </a:p>
          <a:p>
            <a:endParaRPr lang="nb-NO" dirty="0">
              <a:sym typeface="Wingdings" panose="05000000000000000000" pitchFamily="2" charset="2"/>
            </a:endParaRPr>
          </a:p>
          <a:p>
            <a:r>
              <a:rPr lang="nb-NO" dirty="0" err="1" smtClean="0">
                <a:sym typeface="Wingdings" panose="05000000000000000000" pitchFamily="2" charset="2"/>
              </a:rPr>
              <a:t>Versioning</a:t>
            </a:r>
            <a:r>
              <a:rPr lang="nb-NO" dirty="0" smtClean="0">
                <a:sym typeface="Wingdings" panose="05000000000000000000" pitchFamily="2" charset="2"/>
              </a:rPr>
              <a:t> / </a:t>
            </a:r>
            <a:r>
              <a:rPr lang="nb-NO" dirty="0" err="1" smtClean="0">
                <a:sym typeface="Wingdings" panose="05000000000000000000" pitchFamily="2" charset="2"/>
              </a:rPr>
              <a:t>change</a:t>
            </a:r>
            <a:r>
              <a:rPr lang="nb-NO" dirty="0" smtClean="0">
                <a:sym typeface="Wingdings" panose="05000000000000000000" pitchFamily="2" charset="2"/>
              </a:rPr>
              <a:t> log (</a:t>
            </a:r>
            <a:r>
              <a:rPr lang="nb-NO" dirty="0" err="1" smtClean="0">
                <a:sym typeface="Wingdings" panose="05000000000000000000" pitchFamily="2" charset="2"/>
              </a:rPr>
              <a:t>changes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after</a:t>
            </a:r>
            <a:r>
              <a:rPr lang="nb-NO" dirty="0" smtClean="0">
                <a:sym typeface="Wingdings" panose="05000000000000000000" pitchFamily="2" charset="2"/>
              </a:rPr>
              <a:t>…)</a:t>
            </a:r>
          </a:p>
          <a:p>
            <a:endParaRPr lang="nb-NO" dirty="0">
              <a:sym typeface="Wingdings" panose="05000000000000000000" pitchFamily="2" charset="2"/>
            </a:endParaRPr>
          </a:p>
          <a:p>
            <a:r>
              <a:rPr lang="nb-NO" dirty="0" err="1" smtClean="0">
                <a:sym typeface="Wingdings" panose="05000000000000000000" pitchFamily="2" charset="2"/>
              </a:rPr>
              <a:t>Easy</a:t>
            </a:r>
            <a:r>
              <a:rPr lang="nb-NO" dirty="0" smtClean="0">
                <a:sym typeface="Wingdings" panose="05000000000000000000" pitchFamily="2" charset="2"/>
              </a:rPr>
              <a:t>-to-</a:t>
            </a:r>
            <a:r>
              <a:rPr lang="nb-NO" dirty="0" err="1" smtClean="0">
                <a:sym typeface="Wingdings" panose="05000000000000000000" pitchFamily="2" charset="2"/>
              </a:rPr>
              <a:t>use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  <a:r>
              <a:rPr lang="nb-NO" dirty="0" err="1" smtClean="0">
                <a:sym typeface="Wingdings" panose="05000000000000000000" pitchFamily="2" charset="2"/>
              </a:rPr>
              <a:t>pagination</a:t>
            </a:r>
            <a:r>
              <a:rPr lang="nb-NO" dirty="0" smtClean="0">
                <a:sym typeface="Wingdings" panose="05000000000000000000" pitchFamily="2" charset="2"/>
              </a:rPr>
              <a:t> </a:t>
            </a:r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9967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999085" cy="469132"/>
          </a:xfrm>
        </p:spPr>
        <p:txBody>
          <a:bodyPr/>
          <a:lstStyle/>
          <a:p>
            <a:r>
              <a:rPr lang="nb-NO" dirty="0" err="1" smtClean="0"/>
              <a:t>Overlap</a:t>
            </a:r>
            <a:r>
              <a:rPr lang="nb-NO" dirty="0" smtClean="0"/>
              <a:t> filter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0" y="875774"/>
            <a:ext cx="8113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>
                <a:hlinkClick r:id="rId2"/>
              </a:rPr>
              <a:t>https://www.vegvesen.no/nvdb/apidokumentasjon/#/</a:t>
            </a:r>
            <a:r>
              <a:rPr lang="nb-NO" sz="1600" dirty="0" smtClean="0">
                <a:hlinkClick r:id="rId2"/>
              </a:rPr>
              <a:t>parameter/overlappfilter</a:t>
            </a:r>
            <a:endParaRPr lang="nb-NO" sz="1600" dirty="0" smtClean="0"/>
          </a:p>
          <a:p>
            <a:r>
              <a:rPr lang="nb-NO" sz="1600" dirty="0" smtClean="0"/>
              <a:t> </a:t>
            </a:r>
            <a:endParaRPr lang="nb-NO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400506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traffic</a:t>
            </a:r>
            <a:r>
              <a:rPr lang="nb-NO" dirty="0" smtClean="0"/>
              <a:t> </a:t>
            </a:r>
            <a:r>
              <a:rPr lang="nb-NO" dirty="0" err="1" smtClean="0"/>
              <a:t>accidents</a:t>
            </a: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36099"/>
            <a:ext cx="5410200" cy="1000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532684" y="3068960"/>
            <a:ext cx="864096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32358" y="400506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within</a:t>
            </a:r>
            <a:endParaRPr lang="nb-NO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40093" y="3088035"/>
            <a:ext cx="8674" cy="849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0658" y="400506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tunnels</a:t>
            </a:r>
            <a:endParaRPr lang="nb-NO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292080" y="3068960"/>
            <a:ext cx="577157" cy="8876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7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060" y="390777"/>
            <a:ext cx="6999085" cy="469132"/>
          </a:xfrm>
        </p:spPr>
        <p:txBody>
          <a:bodyPr/>
          <a:lstStyle/>
          <a:p>
            <a:r>
              <a:rPr lang="nb-NO" dirty="0" smtClean="0"/>
              <a:t>More filter!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4" name="TextBox 3"/>
          <p:cNvSpPr txBox="1"/>
          <p:nvPr/>
        </p:nvSpPr>
        <p:spPr>
          <a:xfrm>
            <a:off x="4364418" y="106198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traffic</a:t>
            </a:r>
            <a:r>
              <a:rPr lang="nb-NO" dirty="0" smtClean="0"/>
              <a:t> </a:t>
            </a:r>
            <a:r>
              <a:rPr lang="nb-NO" dirty="0" err="1" smtClean="0"/>
              <a:t>accidents</a:t>
            </a:r>
            <a:endParaRPr lang="nb-NO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80658" y="1386689"/>
            <a:ext cx="143470" cy="818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16216" y="1065381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someone</a:t>
            </a:r>
            <a:r>
              <a:rPr lang="nb-NO" dirty="0" smtClean="0"/>
              <a:t> </a:t>
            </a:r>
            <a:r>
              <a:rPr lang="nb-NO" dirty="0" err="1" smtClean="0"/>
              <a:t>died</a:t>
            </a:r>
            <a:endParaRPr lang="nb-NO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84368" y="1386689"/>
            <a:ext cx="0" cy="890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47664" y="3668563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and speed limit = 80 km/h</a:t>
            </a:r>
            <a:endParaRPr lang="nb-NO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123728" y="2780928"/>
            <a:ext cx="577157" cy="8876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951" y="2276873"/>
            <a:ext cx="8417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>
                <a:hlinkClick r:id="rId2"/>
              </a:rPr>
              <a:t>https://www.vegvesen.no/nvdb/api/v2/vegobjekter/570?egenskap="5074=6427"&amp;overlapp=105(2021=2738</a:t>
            </a:r>
            <a:r>
              <a:rPr lang="nb-NO" sz="1600" dirty="0" smtClean="0">
                <a:hlinkClick r:id="rId2"/>
              </a:rPr>
              <a:t>)</a:t>
            </a:r>
            <a:r>
              <a:rPr lang="nb-NO" sz="1600" dirty="0" smtClean="0"/>
              <a:t> </a:t>
            </a:r>
            <a:endParaRPr lang="nb-NO" sz="1600" dirty="0"/>
          </a:p>
          <a:p>
            <a:endParaRPr lang="nb-NO" sz="1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30675" y="2561107"/>
            <a:ext cx="8569975" cy="4012438"/>
            <a:chOff x="430675" y="2561107"/>
            <a:chExt cx="8569975" cy="4012438"/>
          </a:xfrm>
        </p:grpSpPr>
        <p:sp>
          <p:nvSpPr>
            <p:cNvPr id="18" name="TextBox 17"/>
            <p:cNvSpPr txBox="1"/>
            <p:nvPr/>
          </p:nvSpPr>
          <p:spPr>
            <a:xfrm>
              <a:off x="430675" y="5373216"/>
              <a:ext cx="8569975" cy="1200329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endParaRPr lang="nb-NO" dirty="0" smtClean="0"/>
            </a:p>
            <a:p>
              <a:pPr algn="ctr"/>
              <a:r>
                <a:rPr lang="nb-NO" dirty="0" smtClean="0"/>
                <a:t>Data </a:t>
              </a:r>
              <a:r>
                <a:rPr lang="nb-NO" dirty="0" err="1" smtClean="0"/>
                <a:t>catalogue</a:t>
              </a:r>
              <a:r>
                <a:rPr lang="nb-NO" dirty="0" smtClean="0"/>
                <a:t> </a:t>
              </a:r>
              <a:r>
                <a:rPr lang="nb-NO" dirty="0" err="1" smtClean="0"/>
                <a:t>definitions</a:t>
              </a:r>
              <a:endParaRPr lang="nb-NO" dirty="0" smtClean="0"/>
            </a:p>
            <a:p>
              <a:pPr algn="ctr"/>
              <a:r>
                <a:rPr lang="nb-NO" dirty="0">
                  <a:hlinkClick r:id="rId3"/>
                </a:rPr>
                <a:t>https://www.vegvesen.no/nvdb/apidokumentasjon/#/</a:t>
              </a:r>
              <a:r>
                <a:rPr lang="nb-NO" dirty="0" smtClean="0">
                  <a:hlinkClick r:id="rId3"/>
                </a:rPr>
                <a:t>get/vegobjekttyper</a:t>
              </a:r>
              <a:r>
                <a:rPr lang="nb-NO" dirty="0" smtClean="0"/>
                <a:t> </a:t>
              </a:r>
            </a:p>
            <a:p>
              <a:pPr algn="ctr"/>
              <a:endParaRPr lang="nb-NO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563888" y="3950030"/>
              <a:ext cx="432048" cy="1360151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863061" y="2561107"/>
              <a:ext cx="662696" cy="2749073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49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999085" cy="469132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Vegkart </a:t>
            </a:r>
            <a:r>
              <a:rPr lang="nb-NO" sz="2800" dirty="0">
                <a:hlinkClick r:id="rId2"/>
              </a:rPr>
              <a:t>http://vegkart.no</a:t>
            </a:r>
            <a:r>
              <a:rPr lang="nb-NO" sz="2800" dirty="0"/>
              <a:t>  is </a:t>
            </a:r>
            <a:r>
              <a:rPr lang="nb-NO" sz="2800" dirty="0" err="1"/>
              <a:t>your</a:t>
            </a:r>
            <a:r>
              <a:rPr lang="nb-NO" sz="2800" dirty="0"/>
              <a:t> </a:t>
            </a:r>
            <a:r>
              <a:rPr lang="nb-NO" sz="2800" dirty="0" err="1"/>
              <a:t>friend</a:t>
            </a:r>
            <a:r>
              <a:rPr lang="nb-NO" sz="2800" dirty="0"/>
              <a:t>! </a:t>
            </a:r>
            <a:br>
              <a:rPr lang="nb-NO" sz="2800" dirty="0"/>
            </a:b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539553" y="5601839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>
                <a:hlinkClick r:id="rId3"/>
              </a:rPr>
              <a:t>http</a:t>
            </a:r>
            <a:r>
              <a:rPr lang="nb-NO" sz="2000" dirty="0">
                <a:hlinkClick r:id="rId3"/>
              </a:rPr>
              <a:t>://www.vegdata.no/2015/10/16/na-er-det-enda-enklere-a-lage-sok-mot-nvdb-api</a:t>
            </a:r>
            <a:r>
              <a:rPr lang="nb-NO" sz="2000" dirty="0" smtClean="0">
                <a:hlinkClick r:id="rId3"/>
              </a:rPr>
              <a:t>/</a:t>
            </a:r>
            <a:r>
              <a:rPr lang="nb-NO" sz="2000" dirty="0" smtClean="0"/>
              <a:t> </a:t>
            </a:r>
            <a:endParaRPr lang="nb-NO" sz="2000" dirty="0"/>
          </a:p>
        </p:txBody>
      </p:sp>
      <p:pic>
        <p:nvPicPr>
          <p:cNvPr id="6146" name="Picture 2" descr="https://www.vegdata.no/wp-content/uploads/2015/10/vegkart2nvdbap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92213"/>
            <a:ext cx="7056784" cy="37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5113933"/>
            <a:ext cx="6223178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i="1" dirty="0" err="1" smtClean="0"/>
              <a:t>Caveat</a:t>
            </a:r>
            <a:r>
              <a:rPr lang="nb-NO" i="1" dirty="0" smtClean="0"/>
              <a:t>: Vegkart </a:t>
            </a:r>
            <a:r>
              <a:rPr lang="nb-NO" i="1" dirty="0" err="1" smtClean="0"/>
              <a:t>reads</a:t>
            </a:r>
            <a:r>
              <a:rPr lang="nb-NO" i="1" dirty="0" smtClean="0"/>
              <a:t> V1 </a:t>
            </a:r>
            <a:r>
              <a:rPr lang="nb-NO" i="1" dirty="0" err="1" smtClean="0"/>
              <a:t>of</a:t>
            </a:r>
            <a:r>
              <a:rPr lang="nb-NO" i="1" dirty="0" smtClean="0"/>
              <a:t> NVDB </a:t>
            </a:r>
            <a:r>
              <a:rPr lang="nb-NO" i="1" dirty="0" err="1" smtClean="0"/>
              <a:t>api</a:t>
            </a:r>
            <a:r>
              <a:rPr lang="nb-NO" i="1" dirty="0" smtClean="0"/>
              <a:t> (per aug-2016)</a:t>
            </a:r>
          </a:p>
        </p:txBody>
      </p:sp>
    </p:spTree>
    <p:extLst>
      <p:ext uri="{BB962C8B-B14F-4D97-AF65-F5344CB8AC3E}">
        <p14:creationId xmlns:p14="http://schemas.microsoft.com/office/powerpoint/2010/main" val="13313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Pitfalls</a:t>
            </a:r>
            <a:r>
              <a:rPr lang="nb-NO" dirty="0" smtClean="0"/>
              <a:t> &amp; </a:t>
            </a:r>
            <a:r>
              <a:rPr lang="nb-NO" dirty="0" err="1" smtClean="0"/>
              <a:t>headaches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5048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Gis-</a:t>
            </a:r>
            <a:r>
              <a:rPr lang="nb-NO" dirty="0" err="1" smtClean="0"/>
              <a:t>unfriendly</a:t>
            </a:r>
            <a:r>
              <a:rPr lang="nb-NO" dirty="0" smtClean="0"/>
              <a:t> data </a:t>
            </a:r>
            <a:r>
              <a:rPr lang="nb-NO" dirty="0" err="1" smtClean="0"/>
              <a:t>model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51" y="2298445"/>
            <a:ext cx="3895725" cy="24288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275856" y="2852936"/>
            <a:ext cx="12241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61338"/>
              </p:ext>
            </p:extLst>
          </p:nvPr>
        </p:nvGraphicFramePr>
        <p:xfrm>
          <a:off x="5004048" y="2852936"/>
          <a:ext cx="3744416" cy="792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394"/>
                <a:gridCol w="1997022"/>
              </a:tblGrid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b="1" u="none" strike="noStrike" dirty="0">
                          <a:effectLst/>
                        </a:rPr>
                        <a:t>Property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b="1" u="none" strike="noStrike" dirty="0">
                          <a:effectLst/>
                        </a:rPr>
                        <a:t>Value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u="none" strike="noStrike">
                          <a:effectLst/>
                        </a:rPr>
                        <a:t>Navn bomstasjon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u="none" strike="noStrike">
                          <a:effectLst/>
                        </a:rPr>
                        <a:t>RV409 KVERNEVIKVEIEN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4029"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u="none" strike="noStrike">
                          <a:effectLst/>
                        </a:rPr>
                        <a:t>Eier</a:t>
                      </a:r>
                      <a:endParaRPr lang="nb-NO" sz="10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000" u="none" strike="noStrike" dirty="0">
                          <a:effectLst/>
                        </a:rPr>
                        <a:t>Stat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6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Topology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sp>
        <p:nvSpPr>
          <p:cNvPr id="3" name="TextBox 2"/>
          <p:cNvSpPr txBox="1"/>
          <p:nvPr/>
        </p:nvSpPr>
        <p:spPr>
          <a:xfrm>
            <a:off x="1261181" y="1721097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= 1, 2 or 3 </a:t>
            </a:r>
            <a:r>
              <a:rPr lang="nb-NO" dirty="0" err="1" smtClean="0"/>
              <a:t>topology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r>
              <a:rPr lang="nb-NO" dirty="0" smtClean="0"/>
              <a:t> </a:t>
            </a:r>
            <a:r>
              <a:rPr lang="nb-NO" b="1" u="sng" dirty="0" err="1" smtClean="0">
                <a:solidFill>
                  <a:srgbClr val="FF0000"/>
                </a:solidFill>
              </a:rPr>
              <a:t>where</a:t>
            </a:r>
            <a:r>
              <a:rPr lang="nb-NO" b="1" u="sng" dirty="0" smtClean="0">
                <a:solidFill>
                  <a:srgbClr val="FF0000"/>
                </a:solidFill>
              </a:rPr>
              <a:t> </a:t>
            </a:r>
            <a:r>
              <a:rPr lang="nb-NO" b="1" u="sng" dirty="0" err="1" smtClean="0">
                <a:solidFill>
                  <a:srgbClr val="FF0000"/>
                </a:solidFill>
              </a:rPr>
              <a:t>needed</a:t>
            </a:r>
            <a:endParaRPr lang="nb-NO" b="1" u="sng" dirty="0" smtClean="0">
              <a:solidFill>
                <a:srgbClr val="FF0000"/>
              </a:solidFill>
            </a:endParaRPr>
          </a:p>
        </p:txBody>
      </p:sp>
      <p:pic>
        <p:nvPicPr>
          <p:cNvPr id="11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4" y="3276531"/>
            <a:ext cx="7387492" cy="284610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79712" y="3356992"/>
            <a:ext cx="0" cy="2304256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1862" y="4509118"/>
            <a:ext cx="2359978" cy="2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 flipH="1">
            <a:off x="395536" y="3241625"/>
            <a:ext cx="4320480" cy="0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5536" y="4727426"/>
            <a:ext cx="4320480" cy="0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Topology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sp>
        <p:nvSpPr>
          <p:cNvPr id="3" name="TextBox 2"/>
          <p:cNvSpPr txBox="1"/>
          <p:nvPr/>
        </p:nvSpPr>
        <p:spPr>
          <a:xfrm>
            <a:off x="1261181" y="1721097"/>
            <a:ext cx="4931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Data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almost</a:t>
            </a:r>
            <a:r>
              <a:rPr lang="nb-NO" dirty="0" smtClean="0"/>
              <a:t> </a:t>
            </a:r>
            <a:r>
              <a:rPr lang="nb-NO" dirty="0" err="1" smtClean="0"/>
              <a:t>always</a:t>
            </a:r>
            <a:r>
              <a:rPr lang="nb-NO" dirty="0" smtClean="0"/>
              <a:t> at </a:t>
            </a:r>
            <a:r>
              <a:rPr lang="nb-NO" dirty="0" err="1" smtClean="0"/>
              <a:t>uppermost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r>
              <a:rPr lang="nb-NO" dirty="0" err="1" smtClean="0"/>
              <a:t>Mapping</a:t>
            </a:r>
            <a:r>
              <a:rPr lang="nb-NO" dirty="0" smtClean="0"/>
              <a:t> to </a:t>
            </a:r>
            <a:r>
              <a:rPr lang="nb-NO" dirty="0" err="1" smtClean="0"/>
              <a:t>other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r>
              <a:rPr lang="nb-NO" dirty="0" smtClean="0"/>
              <a:t> as </a:t>
            </a:r>
            <a:r>
              <a:rPr lang="nb-NO" dirty="0" err="1" smtClean="0"/>
              <a:t>needed</a:t>
            </a:r>
            <a:r>
              <a:rPr lang="nb-NO" dirty="0" smtClean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441676"/>
            <a:ext cx="485775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984450"/>
            <a:ext cx="466725" cy="514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072" y="302013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Kjørebane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5220072" y="457183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Kjørebane</a:t>
            </a:r>
            <a:endParaRPr lang="nb-NO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7504" y="4010613"/>
            <a:ext cx="5112568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92080" y="382594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Vegtrasé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682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483768" y="2272011"/>
            <a:ext cx="6542014" cy="20059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 smtClean="0"/>
              <a:t>Data </a:t>
            </a:r>
            <a:r>
              <a:rPr lang="nb-NO" dirty="0" err="1" smtClean="0"/>
              <a:t>coverage</a:t>
            </a:r>
            <a:r>
              <a:rPr lang="nb-NO" dirty="0" smtClean="0"/>
              <a:t>: </a:t>
            </a:r>
          </a:p>
          <a:p>
            <a:pPr marL="0" indent="0">
              <a:buNone/>
            </a:pPr>
            <a:r>
              <a:rPr lang="nb-NO" dirty="0" err="1" smtClean="0"/>
              <a:t>Mainly</a:t>
            </a:r>
            <a:r>
              <a:rPr lang="nb-NO" dirty="0" smtClean="0"/>
              <a:t> </a:t>
            </a:r>
            <a:r>
              <a:rPr lang="nb-NO" dirty="0" err="1" smtClean="0"/>
              <a:t>along</a:t>
            </a:r>
            <a:r>
              <a:rPr lang="nb-NO" dirty="0" smtClean="0"/>
              <a:t> major </a:t>
            </a:r>
            <a:r>
              <a:rPr lang="nb-NO" dirty="0" err="1" smtClean="0"/>
              <a:t>roads</a:t>
            </a:r>
            <a:r>
              <a:rPr lang="nb-NO" dirty="0" smtClean="0"/>
              <a:t> </a:t>
            </a:r>
          </a:p>
          <a:p>
            <a:pPr marL="0" indent="0">
              <a:buNone/>
            </a:pPr>
            <a:r>
              <a:rPr lang="nb-NO" dirty="0" smtClean="0"/>
              <a:t>	</a:t>
            </a:r>
            <a:r>
              <a:rPr lang="nb-NO" i="1" dirty="0" smtClean="0"/>
              <a:t>E, R, F </a:t>
            </a:r>
            <a:r>
              <a:rPr lang="nb-NO" i="1" dirty="0" err="1" smtClean="0"/>
              <a:t>categories</a:t>
            </a:r>
            <a:r>
              <a:rPr lang="nb-NO" i="1" dirty="0" smtClean="0"/>
              <a:t> (Our </a:t>
            </a:r>
            <a:r>
              <a:rPr lang="nb-NO" i="1" dirty="0" err="1" smtClean="0"/>
              <a:t>responsibility</a:t>
            </a:r>
            <a:r>
              <a:rPr lang="nb-NO" i="1" dirty="0" smtClean="0"/>
              <a:t>)</a:t>
            </a:r>
            <a:r>
              <a:rPr lang="nb-NO" dirty="0" smtClean="0"/>
              <a:t> 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err="1" smtClean="0"/>
              <a:t>Communal</a:t>
            </a:r>
            <a:r>
              <a:rPr lang="nb-NO" dirty="0" smtClean="0"/>
              <a:t> </a:t>
            </a:r>
            <a:r>
              <a:rPr lang="nb-NO" dirty="0" err="1" smtClean="0"/>
              <a:t>roads</a:t>
            </a:r>
            <a:endParaRPr lang="nb-NO" dirty="0" smtClean="0"/>
          </a:p>
          <a:p>
            <a:pPr marL="0" indent="0">
              <a:buNone/>
            </a:pPr>
            <a:r>
              <a:rPr lang="nb-NO" dirty="0"/>
              <a:t>	</a:t>
            </a:r>
            <a:r>
              <a:rPr lang="nb-NO" i="1" dirty="0" smtClean="0"/>
              <a:t>more </a:t>
            </a:r>
            <a:r>
              <a:rPr lang="nb-NO" i="1" dirty="0" err="1" smtClean="0"/>
              <a:t>spotty</a:t>
            </a:r>
            <a:endParaRPr lang="nb-NO" i="1" dirty="0" smtClean="0"/>
          </a:p>
          <a:p>
            <a:pPr marL="0" indent="0">
              <a:buNone/>
            </a:pPr>
            <a:r>
              <a:rPr lang="nb-NO" i="1" dirty="0"/>
              <a:t>	</a:t>
            </a:r>
            <a:r>
              <a:rPr lang="nb-NO" i="1" dirty="0" smtClean="0"/>
              <a:t>191.000 km. </a:t>
            </a:r>
            <a:endParaRPr lang="nb-NO" i="1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8" name="Bilde 1"/>
          <p:cNvPicPr>
            <a:picLocks noChangeAspect="1"/>
          </p:cNvPicPr>
          <p:nvPr/>
        </p:nvPicPr>
        <p:blipFill rotWithShape="1">
          <a:blip r:embed="rId2"/>
          <a:srcRect b="6763"/>
          <a:stretch/>
        </p:blipFill>
        <p:spPr>
          <a:xfrm>
            <a:off x="179512" y="5192250"/>
            <a:ext cx="1304032" cy="1621126"/>
          </a:xfrm>
          <a:prstGeom prst="rect">
            <a:avLst/>
          </a:prstGeom>
        </p:spPr>
      </p:pic>
      <p:pic>
        <p:nvPicPr>
          <p:cNvPr id="9" name="Plassholder for innho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5225" y="1402494"/>
            <a:ext cx="139676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Bild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4165511"/>
            <a:ext cx="1440160" cy="1278178"/>
          </a:xfrm>
          <a:prstGeom prst="rect">
            <a:avLst/>
          </a:prstGeom>
        </p:spPr>
      </p:pic>
      <p:pic>
        <p:nvPicPr>
          <p:cNvPr id="11" name="Bild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581334"/>
            <a:ext cx="1440160" cy="1286543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606519" y="15012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/>
                </a:solidFill>
              </a:rPr>
              <a:t>348 270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383342" y="4363224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/>
                </a:solidFill>
              </a:rPr>
              <a:t>169 527</a:t>
            </a:r>
          </a:p>
          <a:p>
            <a:r>
              <a:rPr lang="nb-NO" dirty="0" smtClean="0">
                <a:solidFill>
                  <a:schemeClr val="bg1"/>
                </a:solidFill>
              </a:rPr>
              <a:t>19 900 km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95536" y="26440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bg1"/>
                </a:solidFill>
              </a:rPr>
              <a:t>1547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5" name="Bild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149" y="5495819"/>
            <a:ext cx="607276" cy="831293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339752" y="1348626"/>
            <a:ext cx="5760640" cy="469132"/>
          </a:xfrm>
        </p:spPr>
        <p:txBody>
          <a:bodyPr>
            <a:normAutofit/>
          </a:bodyPr>
          <a:lstStyle/>
          <a:p>
            <a:r>
              <a:rPr lang="nb-NO" dirty="0" smtClean="0"/>
              <a:t>Inventory – </a:t>
            </a:r>
            <a:r>
              <a:rPr lang="nb-NO" dirty="0" err="1" smtClean="0"/>
              <a:t>physical</a:t>
            </a:r>
            <a:r>
              <a:rPr lang="nb-NO" dirty="0" smtClean="0"/>
              <a:t> </a:t>
            </a:r>
            <a:r>
              <a:rPr lang="nb-NO" dirty="0" err="1" smtClean="0"/>
              <a:t>equipment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94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 flipH="1">
            <a:off x="395536" y="3241625"/>
            <a:ext cx="4320480" cy="0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5536" y="4727426"/>
            <a:ext cx="4320480" cy="0"/>
          </a:xfrm>
          <a:prstGeom prst="straightConnector1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Topology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sp>
        <p:nvSpPr>
          <p:cNvPr id="3" name="TextBox 2"/>
          <p:cNvSpPr txBox="1"/>
          <p:nvPr/>
        </p:nvSpPr>
        <p:spPr>
          <a:xfrm>
            <a:off x="1261181" y="1721097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Data </a:t>
            </a:r>
            <a:r>
              <a:rPr lang="nb-NO" dirty="0" err="1" smtClean="0"/>
              <a:t>mapped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topology</a:t>
            </a:r>
            <a:r>
              <a:rPr lang="nb-NO" dirty="0" smtClean="0"/>
              <a:t> </a:t>
            </a:r>
            <a:r>
              <a:rPr lang="nb-NO" dirty="0" err="1" smtClean="0"/>
              <a:t>levels</a:t>
            </a:r>
            <a:r>
              <a:rPr lang="nb-NO" dirty="0" smtClean="0"/>
              <a:t> </a:t>
            </a:r>
          </a:p>
          <a:p>
            <a:r>
              <a:rPr lang="nb-NO" dirty="0" smtClean="0"/>
              <a:t>=&gt; all sort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confusion</a:t>
            </a:r>
            <a:endParaRPr lang="nb-NO" b="1" u="sng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441676"/>
            <a:ext cx="485775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984450"/>
            <a:ext cx="466725" cy="514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072" y="302013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Kjørebane</a:t>
            </a:r>
            <a:endParaRPr lang="nb-NO" dirty="0"/>
          </a:p>
        </p:txBody>
      </p:sp>
      <p:sp>
        <p:nvSpPr>
          <p:cNvPr id="17" name="TextBox 16"/>
          <p:cNvSpPr txBox="1"/>
          <p:nvPr/>
        </p:nvSpPr>
        <p:spPr>
          <a:xfrm>
            <a:off x="5220072" y="457183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Kjørebane</a:t>
            </a:r>
            <a:endParaRPr lang="nb-NO" dirty="0"/>
          </a:p>
        </p:txBody>
      </p:sp>
      <p:sp>
        <p:nvSpPr>
          <p:cNvPr id="13" name="TextBox 12"/>
          <p:cNvSpPr txBox="1"/>
          <p:nvPr/>
        </p:nvSpPr>
        <p:spPr>
          <a:xfrm>
            <a:off x="5292080" y="3825947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Vegtrasé</a:t>
            </a:r>
            <a:endParaRPr lang="nb-NO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7504" y="4010613"/>
            <a:ext cx="5112568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46" y="3755727"/>
            <a:ext cx="485775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07" y="3765518"/>
            <a:ext cx="466725" cy="5143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674737" y="3765518"/>
            <a:ext cx="629432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7452320" y="3856811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NVDB </a:t>
            </a:r>
            <a:r>
              <a:rPr lang="nb-NO" dirty="0" err="1" smtClean="0"/>
              <a:t>api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3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6"/>
          <p:cNvPicPr>
            <a:picLocks noChangeAspect="1"/>
          </p:cNvPicPr>
          <p:nvPr/>
        </p:nvPicPr>
        <p:blipFill rotWithShape="1">
          <a:blip r:embed="rId3"/>
          <a:srcRect b="7598"/>
          <a:stretch/>
        </p:blipFill>
        <p:spPr>
          <a:xfrm>
            <a:off x="4644008" y="1487692"/>
            <a:ext cx="3469606" cy="381351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5281" y="1058554"/>
            <a:ext cx="7041135" cy="858277"/>
          </a:xfrm>
        </p:spPr>
        <p:txBody>
          <a:bodyPr>
            <a:normAutofit/>
          </a:bodyPr>
          <a:lstStyle/>
          <a:p>
            <a:r>
              <a:rPr lang="nb-NO" dirty="0" smtClean="0"/>
              <a:t>Lane </a:t>
            </a:r>
            <a:r>
              <a:rPr lang="nb-NO" dirty="0" err="1" smtClean="0"/>
              <a:t>definition</a:t>
            </a:r>
            <a:r>
              <a:rPr lang="nb-NO" dirty="0" smtClean="0"/>
              <a:t>, </a:t>
            </a:r>
            <a:r>
              <a:rPr lang="nb-NO" dirty="0" err="1" smtClean="0"/>
              <a:t>oh</a:t>
            </a:r>
            <a:r>
              <a:rPr lang="nb-NO" dirty="0"/>
              <a:t> </a:t>
            </a:r>
            <a:r>
              <a:rPr lang="nb-NO" dirty="0" smtClean="0"/>
              <a:t>my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sp>
        <p:nvSpPr>
          <p:cNvPr id="13" name="TextBox 12"/>
          <p:cNvSpPr txBox="1"/>
          <p:nvPr/>
        </p:nvSpPr>
        <p:spPr>
          <a:xfrm>
            <a:off x="523751" y="5533305"/>
            <a:ext cx="7619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Object type 616 Feltstrekning </a:t>
            </a:r>
            <a:r>
              <a:rPr lang="nb-NO" dirty="0"/>
              <a:t/>
            </a:r>
            <a:br>
              <a:rPr lang="nb-NO" dirty="0"/>
            </a:br>
            <a:r>
              <a:rPr lang="nb-NO" dirty="0">
                <a:hlinkClick r:id="rId4"/>
              </a:rPr>
              <a:t>https://</a:t>
            </a:r>
            <a:r>
              <a:rPr lang="nb-NO" dirty="0" smtClean="0">
                <a:hlinkClick r:id="rId4"/>
              </a:rPr>
              <a:t>www.vegvesen.no/nvdb/api/datakatalog/objekttyper/616</a:t>
            </a:r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19" y="1981805"/>
            <a:ext cx="1790700" cy="2085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3251" y="406778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1#2#3#4#5K#6K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16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3" y="4918734"/>
            <a:ext cx="5686425" cy="173355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5281" y="1058555"/>
            <a:ext cx="7095388" cy="635420"/>
          </a:xfrm>
        </p:spPr>
        <p:txBody>
          <a:bodyPr>
            <a:normAutofit/>
          </a:bodyPr>
          <a:lstStyle/>
          <a:p>
            <a:pPr eaLnBrk="1" hangingPunct="1"/>
            <a:r>
              <a:rPr lang="nb-NO" altLang="nb-NO" dirty="0" smtClean="0"/>
              <a:t>Linear </a:t>
            </a:r>
            <a:r>
              <a:rPr lang="nb-NO" altLang="nb-NO" dirty="0" err="1" smtClean="0"/>
              <a:t>references</a:t>
            </a:r>
            <a:r>
              <a:rPr lang="nb-NO" altLang="nb-NO" dirty="0" smtClean="0"/>
              <a:t>? Drives </a:t>
            </a:r>
            <a:r>
              <a:rPr lang="nb-NO" altLang="nb-NO" dirty="0" err="1" smtClean="0"/>
              <a:t>me</a:t>
            </a:r>
            <a:r>
              <a:rPr lang="nb-NO" altLang="nb-NO" dirty="0" smtClean="0"/>
              <a:t> nuts…  </a:t>
            </a:r>
          </a:p>
        </p:txBody>
      </p:sp>
      <p:sp>
        <p:nvSpPr>
          <p:cNvPr id="13315" name="AutoShape 3"/>
          <p:cNvSpPr>
            <a:spLocks noChangeAspect="1" noChangeArrowheads="1" noTextEdit="1"/>
          </p:cNvSpPr>
          <p:nvPr/>
        </p:nvSpPr>
        <p:spPr bwMode="auto">
          <a:xfrm>
            <a:off x="3492563" y="2133676"/>
            <a:ext cx="4897154" cy="34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563997" y="2133675"/>
            <a:ext cx="4859056" cy="341927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37424A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rgbClr val="37424A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37424A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rgbClr val="37424A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b-NO" altLang="nb-NO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511612" y="2152725"/>
            <a:ext cx="4859057" cy="3419278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37424A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rgbClr val="37424A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37424A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rgbClr val="37424A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b-NO" altLang="nb-NO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318" name="Freeform 6"/>
          <p:cNvSpPr>
            <a:spLocks/>
          </p:cNvSpPr>
          <p:nvPr/>
        </p:nvSpPr>
        <p:spPr bwMode="auto">
          <a:xfrm>
            <a:off x="5129181" y="2422583"/>
            <a:ext cx="2971628" cy="1887429"/>
          </a:xfrm>
          <a:custGeom>
            <a:avLst/>
            <a:gdLst>
              <a:gd name="T0" fmla="*/ 0 w 4992"/>
              <a:gd name="T1" fmla="*/ 2147483647 h 3171"/>
              <a:gd name="T2" fmla="*/ 0 w 4992"/>
              <a:gd name="T3" fmla="*/ 2147483647 h 3171"/>
              <a:gd name="T4" fmla="*/ 2147483647 w 4992"/>
              <a:gd name="T5" fmla="*/ 2147483647 h 3171"/>
              <a:gd name="T6" fmla="*/ 2147483647 w 4992"/>
              <a:gd name="T7" fmla="*/ 2147483647 h 3171"/>
              <a:gd name="T8" fmla="*/ 2147483647 w 4992"/>
              <a:gd name="T9" fmla="*/ 2147483647 h 3171"/>
              <a:gd name="T10" fmla="*/ 2147483647 w 4992"/>
              <a:gd name="T11" fmla="*/ 2147483647 h 3171"/>
              <a:gd name="T12" fmla="*/ 2147483647 w 4992"/>
              <a:gd name="T13" fmla="*/ 2147483647 h 3171"/>
              <a:gd name="T14" fmla="*/ 2147483647 w 4992"/>
              <a:gd name="T15" fmla="*/ 2147483647 h 3171"/>
              <a:gd name="T16" fmla="*/ 2147483647 w 4992"/>
              <a:gd name="T17" fmla="*/ 2147483647 h 3171"/>
              <a:gd name="T18" fmla="*/ 2147483647 w 4992"/>
              <a:gd name="T19" fmla="*/ 2147483647 h 3171"/>
              <a:gd name="T20" fmla="*/ 2147483647 w 4992"/>
              <a:gd name="T21" fmla="*/ 2147483647 h 3171"/>
              <a:gd name="T22" fmla="*/ 2147483647 w 4992"/>
              <a:gd name="T23" fmla="*/ 2147483647 h 3171"/>
              <a:gd name="T24" fmla="*/ 2147483647 w 4992"/>
              <a:gd name="T25" fmla="*/ 2147483647 h 3171"/>
              <a:gd name="T26" fmla="*/ 2147483647 w 4992"/>
              <a:gd name="T27" fmla="*/ 2147483647 h 3171"/>
              <a:gd name="T28" fmla="*/ 2147483647 w 4992"/>
              <a:gd name="T29" fmla="*/ 2147483647 h 3171"/>
              <a:gd name="T30" fmla="*/ 2147483647 w 4992"/>
              <a:gd name="T31" fmla="*/ 2147483647 h 3171"/>
              <a:gd name="T32" fmla="*/ 2147483647 w 4992"/>
              <a:gd name="T33" fmla="*/ 2147483647 h 3171"/>
              <a:gd name="T34" fmla="*/ 2147483647 w 4992"/>
              <a:gd name="T35" fmla="*/ 2147483647 h 3171"/>
              <a:gd name="T36" fmla="*/ 2147483647 w 4992"/>
              <a:gd name="T37" fmla="*/ 2147483647 h 3171"/>
              <a:gd name="T38" fmla="*/ 2147483647 w 4992"/>
              <a:gd name="T39" fmla="*/ 2147483647 h 3171"/>
              <a:gd name="T40" fmla="*/ 2147483647 w 4992"/>
              <a:gd name="T41" fmla="*/ 2147483647 h 3171"/>
              <a:gd name="T42" fmla="*/ 2147483647 w 4992"/>
              <a:gd name="T43" fmla="*/ 2147483647 h 3171"/>
              <a:gd name="T44" fmla="*/ 2147483647 w 4992"/>
              <a:gd name="T45" fmla="*/ 0 h 317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992" h="3171">
                <a:moveTo>
                  <a:pt x="0" y="3171"/>
                </a:moveTo>
                <a:lnTo>
                  <a:pt x="0" y="2983"/>
                </a:lnTo>
                <a:cubicBezTo>
                  <a:pt x="0" y="2909"/>
                  <a:pt x="11" y="2836"/>
                  <a:pt x="33" y="2766"/>
                </a:cubicBezTo>
                <a:lnTo>
                  <a:pt x="70" y="2648"/>
                </a:lnTo>
                <a:cubicBezTo>
                  <a:pt x="86" y="2596"/>
                  <a:pt x="108" y="2546"/>
                  <a:pt x="135" y="2499"/>
                </a:cubicBezTo>
                <a:lnTo>
                  <a:pt x="285" y="2243"/>
                </a:lnTo>
                <a:cubicBezTo>
                  <a:pt x="299" y="2219"/>
                  <a:pt x="314" y="2196"/>
                  <a:pt x="331" y="2173"/>
                </a:cubicBezTo>
                <a:lnTo>
                  <a:pt x="536" y="1900"/>
                </a:lnTo>
                <a:cubicBezTo>
                  <a:pt x="564" y="1863"/>
                  <a:pt x="595" y="1828"/>
                  <a:pt x="630" y="1797"/>
                </a:cubicBezTo>
                <a:lnTo>
                  <a:pt x="840" y="1608"/>
                </a:lnTo>
                <a:cubicBezTo>
                  <a:pt x="871" y="1580"/>
                  <a:pt x="904" y="1555"/>
                  <a:pt x="939" y="1532"/>
                </a:cubicBezTo>
                <a:lnTo>
                  <a:pt x="940" y="1532"/>
                </a:lnTo>
                <a:lnTo>
                  <a:pt x="1274" y="1322"/>
                </a:lnTo>
                <a:cubicBezTo>
                  <a:pt x="1298" y="1307"/>
                  <a:pt x="1322" y="1294"/>
                  <a:pt x="1348" y="1282"/>
                </a:cubicBezTo>
                <a:lnTo>
                  <a:pt x="1777" y="1077"/>
                </a:lnTo>
                <a:cubicBezTo>
                  <a:pt x="1804" y="1064"/>
                  <a:pt x="1832" y="1053"/>
                  <a:pt x="1860" y="1044"/>
                </a:cubicBezTo>
                <a:lnTo>
                  <a:pt x="4992" y="0"/>
                </a:lnTo>
              </a:path>
            </a:pathLst>
          </a:custGeom>
          <a:noFill/>
          <a:ln w="2698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3319" name="Freeform 7"/>
          <p:cNvSpPr>
            <a:spLocks/>
          </p:cNvSpPr>
          <p:nvPr/>
        </p:nvSpPr>
        <p:spPr bwMode="auto">
          <a:xfrm>
            <a:off x="3692576" y="3232162"/>
            <a:ext cx="2698594" cy="2160463"/>
          </a:xfrm>
          <a:custGeom>
            <a:avLst/>
            <a:gdLst>
              <a:gd name="T0" fmla="*/ 0 w 4535"/>
              <a:gd name="T1" fmla="*/ 0 h 3629"/>
              <a:gd name="T2" fmla="*/ 2147483647 w 4535"/>
              <a:gd name="T3" fmla="*/ 2147483647 h 3629"/>
              <a:gd name="T4" fmla="*/ 2147483647 w 4535"/>
              <a:gd name="T5" fmla="*/ 2147483647 h 3629"/>
              <a:gd name="T6" fmla="*/ 2147483647 w 4535"/>
              <a:gd name="T7" fmla="*/ 2147483647 h 3629"/>
              <a:gd name="T8" fmla="*/ 2147483647 w 4535"/>
              <a:gd name="T9" fmla="*/ 2147483647 h 3629"/>
              <a:gd name="T10" fmla="*/ 2147483647 w 4535"/>
              <a:gd name="T11" fmla="*/ 2147483647 h 3629"/>
              <a:gd name="T12" fmla="*/ 2147483647 w 4535"/>
              <a:gd name="T13" fmla="*/ 2147483647 h 3629"/>
              <a:gd name="T14" fmla="*/ 2147483647 w 4535"/>
              <a:gd name="T15" fmla="*/ 2147483647 h 3629"/>
              <a:gd name="T16" fmla="*/ 2147483647 w 4535"/>
              <a:gd name="T17" fmla="*/ 2147483647 h 3629"/>
              <a:gd name="T18" fmla="*/ 2147483647 w 4535"/>
              <a:gd name="T19" fmla="*/ 2147483647 h 3629"/>
              <a:gd name="T20" fmla="*/ 2147483647 w 4535"/>
              <a:gd name="T21" fmla="*/ 2147483647 h 3629"/>
              <a:gd name="T22" fmla="*/ 2147483647 w 4535"/>
              <a:gd name="T23" fmla="*/ 2147483647 h 3629"/>
              <a:gd name="T24" fmla="*/ 2147483647 w 4535"/>
              <a:gd name="T25" fmla="*/ 2147483647 h 3629"/>
              <a:gd name="T26" fmla="*/ 2147483647 w 4535"/>
              <a:gd name="T27" fmla="*/ 2147483647 h 362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535" h="3629">
                <a:moveTo>
                  <a:pt x="0" y="0"/>
                </a:moveTo>
                <a:lnTo>
                  <a:pt x="522" y="183"/>
                </a:lnTo>
                <a:cubicBezTo>
                  <a:pt x="577" y="202"/>
                  <a:pt x="629" y="228"/>
                  <a:pt x="678" y="260"/>
                </a:cubicBezTo>
                <a:lnTo>
                  <a:pt x="1145" y="564"/>
                </a:lnTo>
                <a:cubicBezTo>
                  <a:pt x="1188" y="591"/>
                  <a:pt x="1227" y="623"/>
                  <a:pt x="1263" y="659"/>
                </a:cubicBezTo>
                <a:lnTo>
                  <a:pt x="3318" y="2714"/>
                </a:lnTo>
                <a:cubicBezTo>
                  <a:pt x="3323" y="2719"/>
                  <a:pt x="3328" y="2724"/>
                  <a:pt x="3333" y="2729"/>
                </a:cubicBezTo>
                <a:lnTo>
                  <a:pt x="3811" y="3180"/>
                </a:lnTo>
                <a:cubicBezTo>
                  <a:pt x="3850" y="3217"/>
                  <a:pt x="3893" y="3249"/>
                  <a:pt x="3940" y="3277"/>
                </a:cubicBezTo>
                <a:lnTo>
                  <a:pt x="4535" y="3629"/>
                </a:lnTo>
              </a:path>
            </a:pathLst>
          </a:custGeom>
          <a:noFill/>
          <a:ln w="2698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22536" name="Freeform 8"/>
          <p:cNvSpPr>
            <a:spLocks/>
          </p:cNvSpPr>
          <p:nvPr/>
        </p:nvSpPr>
        <p:spPr bwMode="auto">
          <a:xfrm>
            <a:off x="5095845" y="2389249"/>
            <a:ext cx="2971628" cy="1887428"/>
          </a:xfrm>
          <a:custGeom>
            <a:avLst/>
            <a:gdLst>
              <a:gd name="T0" fmla="*/ 0 w 4993"/>
              <a:gd name="T1" fmla="*/ 2147483647 h 3171"/>
              <a:gd name="T2" fmla="*/ 0 w 4993"/>
              <a:gd name="T3" fmla="*/ 2147483647 h 3171"/>
              <a:gd name="T4" fmla="*/ 2147483647 w 4993"/>
              <a:gd name="T5" fmla="*/ 2147483647 h 3171"/>
              <a:gd name="T6" fmla="*/ 2147483647 w 4993"/>
              <a:gd name="T7" fmla="*/ 2147483647 h 3171"/>
              <a:gd name="T8" fmla="*/ 2147483647 w 4993"/>
              <a:gd name="T9" fmla="*/ 2147483647 h 3171"/>
              <a:gd name="T10" fmla="*/ 2147483647 w 4993"/>
              <a:gd name="T11" fmla="*/ 2147483647 h 3171"/>
              <a:gd name="T12" fmla="*/ 2147483647 w 4993"/>
              <a:gd name="T13" fmla="*/ 2147483647 h 3171"/>
              <a:gd name="T14" fmla="*/ 2147483647 w 4993"/>
              <a:gd name="T15" fmla="*/ 2147483647 h 3171"/>
              <a:gd name="T16" fmla="*/ 2147483647 w 4993"/>
              <a:gd name="T17" fmla="*/ 2147483647 h 3171"/>
              <a:gd name="T18" fmla="*/ 2147483647 w 4993"/>
              <a:gd name="T19" fmla="*/ 2147483647 h 3171"/>
              <a:gd name="T20" fmla="*/ 2147483647 w 4993"/>
              <a:gd name="T21" fmla="*/ 2147483647 h 3171"/>
              <a:gd name="T22" fmla="*/ 2147483647 w 4993"/>
              <a:gd name="T23" fmla="*/ 2147483647 h 3171"/>
              <a:gd name="T24" fmla="*/ 2147483647 w 4993"/>
              <a:gd name="T25" fmla="*/ 2147483647 h 3171"/>
              <a:gd name="T26" fmla="*/ 2147483647 w 4993"/>
              <a:gd name="T27" fmla="*/ 2147483647 h 3171"/>
              <a:gd name="T28" fmla="*/ 2147483647 w 4993"/>
              <a:gd name="T29" fmla="*/ 2147483647 h 3171"/>
              <a:gd name="T30" fmla="*/ 2147483647 w 4993"/>
              <a:gd name="T31" fmla="*/ 2147483647 h 3171"/>
              <a:gd name="T32" fmla="*/ 2147483647 w 4993"/>
              <a:gd name="T33" fmla="*/ 2147483647 h 3171"/>
              <a:gd name="T34" fmla="*/ 2147483647 w 4993"/>
              <a:gd name="T35" fmla="*/ 2147483647 h 3171"/>
              <a:gd name="T36" fmla="*/ 2147483647 w 4993"/>
              <a:gd name="T37" fmla="*/ 2147483647 h 3171"/>
              <a:gd name="T38" fmla="*/ 2147483647 w 4993"/>
              <a:gd name="T39" fmla="*/ 2147483647 h 3171"/>
              <a:gd name="T40" fmla="*/ 2147483647 w 4993"/>
              <a:gd name="T41" fmla="*/ 2147483647 h 3171"/>
              <a:gd name="T42" fmla="*/ 2147483647 w 4993"/>
              <a:gd name="T43" fmla="*/ 2147483647 h 3171"/>
              <a:gd name="T44" fmla="*/ 2147483647 w 4993"/>
              <a:gd name="T45" fmla="*/ 0 h 317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993" h="3171">
                <a:moveTo>
                  <a:pt x="0" y="3171"/>
                </a:moveTo>
                <a:lnTo>
                  <a:pt x="0" y="2983"/>
                </a:lnTo>
                <a:cubicBezTo>
                  <a:pt x="0" y="2910"/>
                  <a:pt x="11" y="2837"/>
                  <a:pt x="33" y="2767"/>
                </a:cubicBezTo>
                <a:lnTo>
                  <a:pt x="70" y="2648"/>
                </a:lnTo>
                <a:cubicBezTo>
                  <a:pt x="86" y="2596"/>
                  <a:pt x="108" y="2546"/>
                  <a:pt x="136" y="2499"/>
                </a:cubicBezTo>
                <a:lnTo>
                  <a:pt x="285" y="2243"/>
                </a:lnTo>
                <a:cubicBezTo>
                  <a:pt x="299" y="2219"/>
                  <a:pt x="314" y="2196"/>
                  <a:pt x="331" y="2174"/>
                </a:cubicBezTo>
                <a:lnTo>
                  <a:pt x="536" y="1901"/>
                </a:lnTo>
                <a:cubicBezTo>
                  <a:pt x="564" y="1863"/>
                  <a:pt x="596" y="1829"/>
                  <a:pt x="630" y="1797"/>
                </a:cubicBezTo>
                <a:lnTo>
                  <a:pt x="840" y="1608"/>
                </a:lnTo>
                <a:cubicBezTo>
                  <a:pt x="871" y="1580"/>
                  <a:pt x="904" y="1555"/>
                  <a:pt x="940" y="1533"/>
                </a:cubicBezTo>
                <a:lnTo>
                  <a:pt x="1274" y="1323"/>
                </a:lnTo>
                <a:cubicBezTo>
                  <a:pt x="1298" y="1308"/>
                  <a:pt x="1323" y="1294"/>
                  <a:pt x="1348" y="1282"/>
                </a:cubicBezTo>
                <a:lnTo>
                  <a:pt x="1778" y="1077"/>
                </a:lnTo>
                <a:cubicBezTo>
                  <a:pt x="1804" y="1065"/>
                  <a:pt x="1832" y="1054"/>
                  <a:pt x="1860" y="1044"/>
                </a:cubicBezTo>
                <a:lnTo>
                  <a:pt x="4993" y="0"/>
                </a:lnTo>
              </a:path>
            </a:pathLst>
          </a:custGeom>
          <a:noFill/>
          <a:ln w="158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22537" name="Freeform 9"/>
          <p:cNvSpPr>
            <a:spLocks/>
          </p:cNvSpPr>
          <p:nvPr/>
        </p:nvSpPr>
        <p:spPr bwMode="auto">
          <a:xfrm>
            <a:off x="5059335" y="2352737"/>
            <a:ext cx="2971628" cy="1887429"/>
          </a:xfrm>
          <a:custGeom>
            <a:avLst/>
            <a:gdLst>
              <a:gd name="T0" fmla="*/ 0 w 4993"/>
              <a:gd name="T1" fmla="*/ 2147483647 h 3171"/>
              <a:gd name="T2" fmla="*/ 0 w 4993"/>
              <a:gd name="T3" fmla="*/ 2147483647 h 3171"/>
              <a:gd name="T4" fmla="*/ 2147483647 w 4993"/>
              <a:gd name="T5" fmla="*/ 2147483647 h 3171"/>
              <a:gd name="T6" fmla="*/ 2147483647 w 4993"/>
              <a:gd name="T7" fmla="*/ 2147483647 h 3171"/>
              <a:gd name="T8" fmla="*/ 2147483647 w 4993"/>
              <a:gd name="T9" fmla="*/ 2147483647 h 3171"/>
              <a:gd name="T10" fmla="*/ 2147483647 w 4993"/>
              <a:gd name="T11" fmla="*/ 2147483647 h 3171"/>
              <a:gd name="T12" fmla="*/ 2147483647 w 4993"/>
              <a:gd name="T13" fmla="*/ 2147483647 h 3171"/>
              <a:gd name="T14" fmla="*/ 2147483647 w 4993"/>
              <a:gd name="T15" fmla="*/ 2147483647 h 3171"/>
              <a:gd name="T16" fmla="*/ 2147483647 w 4993"/>
              <a:gd name="T17" fmla="*/ 2147483647 h 3171"/>
              <a:gd name="T18" fmla="*/ 2147483647 w 4993"/>
              <a:gd name="T19" fmla="*/ 2147483647 h 3171"/>
              <a:gd name="T20" fmla="*/ 2147483647 w 4993"/>
              <a:gd name="T21" fmla="*/ 2147483647 h 3171"/>
              <a:gd name="T22" fmla="*/ 2147483647 w 4993"/>
              <a:gd name="T23" fmla="*/ 2147483647 h 3171"/>
              <a:gd name="T24" fmla="*/ 2147483647 w 4993"/>
              <a:gd name="T25" fmla="*/ 2147483647 h 3171"/>
              <a:gd name="T26" fmla="*/ 2147483647 w 4993"/>
              <a:gd name="T27" fmla="*/ 2147483647 h 3171"/>
              <a:gd name="T28" fmla="*/ 2147483647 w 4993"/>
              <a:gd name="T29" fmla="*/ 2147483647 h 3171"/>
              <a:gd name="T30" fmla="*/ 2147483647 w 4993"/>
              <a:gd name="T31" fmla="*/ 2147483647 h 3171"/>
              <a:gd name="T32" fmla="*/ 2147483647 w 4993"/>
              <a:gd name="T33" fmla="*/ 2147483647 h 3171"/>
              <a:gd name="T34" fmla="*/ 2147483647 w 4993"/>
              <a:gd name="T35" fmla="*/ 2147483647 h 3171"/>
              <a:gd name="T36" fmla="*/ 2147483647 w 4993"/>
              <a:gd name="T37" fmla="*/ 2147483647 h 3171"/>
              <a:gd name="T38" fmla="*/ 2147483647 w 4993"/>
              <a:gd name="T39" fmla="*/ 2147483647 h 3171"/>
              <a:gd name="T40" fmla="*/ 2147483647 w 4993"/>
              <a:gd name="T41" fmla="*/ 2147483647 h 3171"/>
              <a:gd name="T42" fmla="*/ 2147483647 w 4993"/>
              <a:gd name="T43" fmla="*/ 2147483647 h 3171"/>
              <a:gd name="T44" fmla="*/ 2147483647 w 4993"/>
              <a:gd name="T45" fmla="*/ 0 h 317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993" h="3171">
                <a:moveTo>
                  <a:pt x="0" y="3171"/>
                </a:moveTo>
                <a:lnTo>
                  <a:pt x="0" y="2983"/>
                </a:lnTo>
                <a:cubicBezTo>
                  <a:pt x="0" y="2909"/>
                  <a:pt x="12" y="2836"/>
                  <a:pt x="33" y="2766"/>
                </a:cubicBezTo>
                <a:lnTo>
                  <a:pt x="70" y="2648"/>
                </a:lnTo>
                <a:cubicBezTo>
                  <a:pt x="87" y="2596"/>
                  <a:pt x="109" y="2546"/>
                  <a:pt x="136" y="2499"/>
                </a:cubicBezTo>
                <a:lnTo>
                  <a:pt x="285" y="2243"/>
                </a:lnTo>
                <a:cubicBezTo>
                  <a:pt x="300" y="2219"/>
                  <a:pt x="315" y="2196"/>
                  <a:pt x="332" y="2173"/>
                </a:cubicBezTo>
                <a:lnTo>
                  <a:pt x="536" y="1900"/>
                </a:lnTo>
                <a:cubicBezTo>
                  <a:pt x="565" y="1863"/>
                  <a:pt x="596" y="1828"/>
                  <a:pt x="631" y="1797"/>
                </a:cubicBezTo>
                <a:lnTo>
                  <a:pt x="840" y="1608"/>
                </a:lnTo>
                <a:cubicBezTo>
                  <a:pt x="872" y="1580"/>
                  <a:pt x="905" y="1555"/>
                  <a:pt x="940" y="1532"/>
                </a:cubicBezTo>
                <a:lnTo>
                  <a:pt x="1275" y="1322"/>
                </a:lnTo>
                <a:cubicBezTo>
                  <a:pt x="1298" y="1307"/>
                  <a:pt x="1323" y="1294"/>
                  <a:pt x="1349" y="1281"/>
                </a:cubicBezTo>
                <a:lnTo>
                  <a:pt x="1778" y="1077"/>
                </a:lnTo>
                <a:cubicBezTo>
                  <a:pt x="1805" y="1064"/>
                  <a:pt x="1833" y="1053"/>
                  <a:pt x="1861" y="1044"/>
                </a:cubicBezTo>
                <a:lnTo>
                  <a:pt x="4993" y="0"/>
                </a:lnTo>
              </a:path>
            </a:pathLst>
          </a:custGeom>
          <a:noFill/>
          <a:ln w="15875" cap="rnd">
            <a:solidFill>
              <a:srgbClr val="0070C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5937171" y="4546535"/>
            <a:ext cx="171440" cy="1588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b-NO"/>
          </a:p>
        </p:txBody>
      </p:sp>
      <p:grpSp>
        <p:nvGrpSpPr>
          <p:cNvPr id="22539" name="Group 11"/>
          <p:cNvGrpSpPr>
            <a:grpSpLocks/>
          </p:cNvGrpSpPr>
          <p:nvPr/>
        </p:nvGrpSpPr>
        <p:grpSpPr bwMode="auto">
          <a:xfrm>
            <a:off x="5937174" y="4095723"/>
            <a:ext cx="1108012" cy="184140"/>
            <a:chOff x="3740" y="2580"/>
            <a:chExt cx="698" cy="116"/>
          </a:xfrm>
        </p:grpSpPr>
        <p:sp>
          <p:nvSpPr>
            <p:cNvPr id="13357" name="Line 12"/>
            <p:cNvSpPr>
              <a:spLocks noChangeShapeType="1"/>
            </p:cNvSpPr>
            <p:nvPr/>
          </p:nvSpPr>
          <p:spPr bwMode="auto">
            <a:xfrm>
              <a:off x="3740" y="2637"/>
              <a:ext cx="113" cy="1"/>
            </a:xfrm>
            <a:prstGeom prst="line">
              <a:avLst/>
            </a:prstGeom>
            <a:noFill/>
            <a:ln w="15875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58" name="Rectangle 13"/>
            <p:cNvSpPr>
              <a:spLocks noChangeArrowheads="1"/>
            </p:cNvSpPr>
            <p:nvPr/>
          </p:nvSpPr>
          <p:spPr bwMode="auto">
            <a:xfrm>
              <a:off x="3922" y="2580"/>
              <a:ext cx="51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Blip>
                  <a:blip r:embed="rId3"/>
                </a:buBlip>
                <a:defRPr sz="2400">
                  <a:solidFill>
                    <a:srgbClr val="37424A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rgbClr val="37424A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37424A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400">
                  <a:solidFill>
                    <a:srgbClr val="37424A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nb-NO" altLang="nb-NO" sz="1200">
                  <a:solidFill>
                    <a:srgbClr val="000000"/>
                  </a:solidFill>
                  <a:latin typeface="Arial" charset="0"/>
                </a:rPr>
                <a:t>Fartsgrense</a:t>
              </a:r>
              <a:endParaRPr lang="nb-NO" altLang="nb-NO" sz="1800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22542" name="Group 14"/>
          <p:cNvGrpSpPr>
            <a:grpSpLocks/>
          </p:cNvGrpSpPr>
          <p:nvPr/>
        </p:nvGrpSpPr>
        <p:grpSpPr bwMode="auto">
          <a:xfrm>
            <a:off x="5937174" y="4276689"/>
            <a:ext cx="1166746" cy="184140"/>
            <a:chOff x="3740" y="2694"/>
            <a:chExt cx="735" cy="116"/>
          </a:xfrm>
        </p:grpSpPr>
        <p:sp>
          <p:nvSpPr>
            <p:cNvPr id="13355" name="Line 15"/>
            <p:cNvSpPr>
              <a:spLocks noChangeShapeType="1"/>
            </p:cNvSpPr>
            <p:nvPr/>
          </p:nvSpPr>
          <p:spPr bwMode="auto">
            <a:xfrm>
              <a:off x="3740" y="2751"/>
              <a:ext cx="119" cy="1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56" name="Rectangle 16"/>
            <p:cNvSpPr>
              <a:spLocks noChangeArrowheads="1"/>
            </p:cNvSpPr>
            <p:nvPr/>
          </p:nvSpPr>
          <p:spPr bwMode="auto">
            <a:xfrm>
              <a:off x="3922" y="2694"/>
              <a:ext cx="55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Blip>
                  <a:blip r:embed="rId3"/>
                </a:buBlip>
                <a:defRPr sz="2400">
                  <a:solidFill>
                    <a:srgbClr val="37424A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rgbClr val="37424A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37424A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400">
                  <a:solidFill>
                    <a:srgbClr val="37424A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nb-NO" altLang="nb-NO" sz="1200">
                  <a:solidFill>
                    <a:srgbClr val="000000"/>
                  </a:solidFill>
                  <a:latin typeface="Arial" charset="0"/>
                </a:rPr>
                <a:t>Feltstrekning</a:t>
              </a:r>
              <a:endParaRPr lang="nb-NO" altLang="nb-NO" sz="1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13325" name="Rectangle 17"/>
          <p:cNvSpPr>
            <a:spLocks noChangeArrowheads="1"/>
          </p:cNvSpPr>
          <p:nvPr/>
        </p:nvSpPr>
        <p:spPr bwMode="auto">
          <a:xfrm>
            <a:off x="6226081" y="4457641"/>
            <a:ext cx="1567198" cy="1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37424A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rgbClr val="37424A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37424A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rgbClr val="37424A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b-NO" altLang="nb-NO" sz="1200">
                <a:solidFill>
                  <a:srgbClr val="000000"/>
                </a:solidFill>
                <a:latin typeface="Arial" charset="0"/>
              </a:rPr>
              <a:t>Vegens referanselenke</a:t>
            </a:r>
            <a:endParaRPr lang="nb-NO" altLang="nb-NO" sz="18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2546" name="Group 18"/>
          <p:cNvGrpSpPr>
            <a:grpSpLocks/>
          </p:cNvGrpSpPr>
          <p:nvPr/>
        </p:nvGrpSpPr>
        <p:grpSpPr bwMode="auto">
          <a:xfrm>
            <a:off x="5076796" y="2409884"/>
            <a:ext cx="1958862" cy="1519150"/>
            <a:chOff x="3198" y="1518"/>
            <a:chExt cx="1234" cy="957"/>
          </a:xfrm>
        </p:grpSpPr>
        <p:grpSp>
          <p:nvGrpSpPr>
            <p:cNvPr id="13349" name="Group 19"/>
            <p:cNvGrpSpPr>
              <a:grpSpLocks/>
            </p:cNvGrpSpPr>
            <p:nvPr/>
          </p:nvGrpSpPr>
          <p:grpSpPr bwMode="auto">
            <a:xfrm>
              <a:off x="3198" y="2205"/>
              <a:ext cx="126" cy="270"/>
              <a:chOff x="3214" y="2220"/>
              <a:chExt cx="126" cy="270"/>
            </a:xfrm>
          </p:grpSpPr>
          <p:pic>
            <p:nvPicPr>
              <p:cNvPr id="13353" name="Picture 2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4" y="2220"/>
                <a:ext cx="126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4" name="Line 21"/>
              <p:cNvSpPr>
                <a:spLocks noChangeShapeType="1"/>
              </p:cNvSpPr>
              <p:nvPr/>
            </p:nvSpPr>
            <p:spPr bwMode="auto">
              <a:xfrm>
                <a:off x="3278" y="2354"/>
                <a:ext cx="1" cy="136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b-NO"/>
              </a:p>
            </p:txBody>
          </p:sp>
        </p:grpSp>
        <p:grpSp>
          <p:nvGrpSpPr>
            <p:cNvPr id="13350" name="Group 22"/>
            <p:cNvGrpSpPr>
              <a:grpSpLocks/>
            </p:cNvGrpSpPr>
            <p:nvPr/>
          </p:nvGrpSpPr>
          <p:grpSpPr bwMode="auto">
            <a:xfrm>
              <a:off x="4300" y="1518"/>
              <a:ext cx="132" cy="269"/>
              <a:chOff x="4300" y="1518"/>
              <a:chExt cx="132" cy="269"/>
            </a:xfrm>
          </p:grpSpPr>
          <p:pic>
            <p:nvPicPr>
              <p:cNvPr id="13351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0" y="1518"/>
                <a:ext cx="132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2" name="Line 24"/>
              <p:cNvSpPr>
                <a:spLocks noChangeShapeType="1"/>
              </p:cNvSpPr>
              <p:nvPr/>
            </p:nvSpPr>
            <p:spPr bwMode="auto">
              <a:xfrm>
                <a:off x="4366" y="1651"/>
                <a:ext cx="1" cy="136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b-NO"/>
              </a:p>
            </p:txBody>
          </p:sp>
        </p:grpSp>
      </p:grpSp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5937171" y="3914759"/>
            <a:ext cx="1012767" cy="184140"/>
            <a:chOff x="3740" y="2466"/>
            <a:chExt cx="638" cy="116"/>
          </a:xfrm>
        </p:grpSpPr>
        <p:sp>
          <p:nvSpPr>
            <p:cNvPr id="13347" name="Line 26"/>
            <p:cNvSpPr>
              <a:spLocks noChangeShapeType="1"/>
            </p:cNvSpPr>
            <p:nvPr/>
          </p:nvSpPr>
          <p:spPr bwMode="auto">
            <a:xfrm>
              <a:off x="3740" y="2524"/>
              <a:ext cx="113" cy="1"/>
            </a:xfrm>
            <a:prstGeom prst="line">
              <a:avLst/>
            </a:prstGeom>
            <a:noFill/>
            <a:ln w="15875" cap="rnd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8" name="Rectangle 27"/>
            <p:cNvSpPr>
              <a:spLocks noChangeArrowheads="1"/>
            </p:cNvSpPr>
            <p:nvPr/>
          </p:nvSpPr>
          <p:spPr bwMode="auto">
            <a:xfrm>
              <a:off x="3922" y="2466"/>
              <a:ext cx="45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Blip>
                  <a:blip r:embed="rId3"/>
                </a:buBlip>
                <a:defRPr sz="2400">
                  <a:solidFill>
                    <a:srgbClr val="37424A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rgbClr val="37424A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37424A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400">
                  <a:solidFill>
                    <a:srgbClr val="37424A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nb-NO" altLang="nb-NO" sz="1200">
                  <a:solidFill>
                    <a:srgbClr val="000000"/>
                  </a:solidFill>
                  <a:latin typeface="Arial" charset="0"/>
                </a:rPr>
                <a:t>Stikkrenne</a:t>
              </a:r>
              <a:endParaRPr lang="nb-NO" altLang="nb-NO" sz="1800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22556" name="Group 28"/>
          <p:cNvGrpSpPr>
            <a:grpSpLocks/>
          </p:cNvGrpSpPr>
          <p:nvPr/>
        </p:nvGrpSpPr>
        <p:grpSpPr bwMode="auto">
          <a:xfrm>
            <a:off x="6443555" y="2708317"/>
            <a:ext cx="1106423" cy="384153"/>
            <a:chOff x="4038" y="1695"/>
            <a:chExt cx="697" cy="242"/>
          </a:xfrm>
        </p:grpSpPr>
        <p:sp>
          <p:nvSpPr>
            <p:cNvPr id="13341" name="Line 29"/>
            <p:cNvSpPr>
              <a:spLocks noChangeShapeType="1"/>
            </p:cNvSpPr>
            <p:nvPr/>
          </p:nvSpPr>
          <p:spPr bwMode="auto">
            <a:xfrm flipV="1">
              <a:off x="4061" y="1707"/>
              <a:ext cx="663" cy="215"/>
            </a:xfrm>
            <a:prstGeom prst="line">
              <a:avLst/>
            </a:prstGeom>
            <a:noFill/>
            <a:ln w="26988" cap="rnd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2" name="Freeform 30"/>
            <p:cNvSpPr>
              <a:spLocks/>
            </p:cNvSpPr>
            <p:nvPr/>
          </p:nvSpPr>
          <p:spPr bwMode="auto">
            <a:xfrm>
              <a:off x="4547" y="1752"/>
              <a:ext cx="25" cy="25"/>
            </a:xfrm>
            <a:custGeom>
              <a:avLst/>
              <a:gdLst>
                <a:gd name="T0" fmla="*/ 23 w 25"/>
                <a:gd name="T1" fmla="*/ 9 h 25"/>
                <a:gd name="T2" fmla="*/ 9 w 25"/>
                <a:gd name="T3" fmla="*/ 1 h 25"/>
                <a:gd name="T4" fmla="*/ 1 w 25"/>
                <a:gd name="T5" fmla="*/ 15 h 25"/>
                <a:gd name="T6" fmla="*/ 15 w 25"/>
                <a:gd name="T7" fmla="*/ 23 h 25"/>
                <a:gd name="T8" fmla="*/ 23 w 25"/>
                <a:gd name="T9" fmla="*/ 9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5">
                  <a:moveTo>
                    <a:pt x="23" y="9"/>
                  </a:moveTo>
                  <a:cubicBezTo>
                    <a:pt x="21" y="3"/>
                    <a:pt x="15" y="0"/>
                    <a:pt x="9" y="1"/>
                  </a:cubicBezTo>
                  <a:cubicBezTo>
                    <a:pt x="3" y="3"/>
                    <a:pt x="0" y="9"/>
                    <a:pt x="1" y="15"/>
                  </a:cubicBezTo>
                  <a:cubicBezTo>
                    <a:pt x="3" y="21"/>
                    <a:pt x="9" y="25"/>
                    <a:pt x="15" y="23"/>
                  </a:cubicBezTo>
                  <a:cubicBezTo>
                    <a:pt x="21" y="22"/>
                    <a:pt x="25" y="15"/>
                    <a:pt x="23" y="9"/>
                  </a:cubicBezTo>
                </a:path>
              </a:pathLst>
            </a:custGeom>
            <a:noFill/>
            <a:ln w="2698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3" name="Freeform 31"/>
            <p:cNvSpPr>
              <a:spLocks/>
            </p:cNvSpPr>
            <p:nvPr/>
          </p:nvSpPr>
          <p:spPr bwMode="auto">
            <a:xfrm>
              <a:off x="4372" y="1806"/>
              <a:ext cx="25" cy="25"/>
            </a:xfrm>
            <a:custGeom>
              <a:avLst/>
              <a:gdLst>
                <a:gd name="T0" fmla="*/ 24 w 25"/>
                <a:gd name="T1" fmla="*/ 10 h 25"/>
                <a:gd name="T2" fmla="*/ 10 w 25"/>
                <a:gd name="T3" fmla="*/ 2 h 25"/>
                <a:gd name="T4" fmla="*/ 1 w 25"/>
                <a:gd name="T5" fmla="*/ 16 h 25"/>
                <a:gd name="T6" fmla="*/ 15 w 25"/>
                <a:gd name="T7" fmla="*/ 24 h 25"/>
                <a:gd name="T8" fmla="*/ 24 w 25"/>
                <a:gd name="T9" fmla="*/ 1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5">
                  <a:moveTo>
                    <a:pt x="24" y="10"/>
                  </a:moveTo>
                  <a:cubicBezTo>
                    <a:pt x="22" y="4"/>
                    <a:pt x="16" y="0"/>
                    <a:pt x="10" y="2"/>
                  </a:cubicBezTo>
                  <a:cubicBezTo>
                    <a:pt x="3" y="3"/>
                    <a:pt x="0" y="9"/>
                    <a:pt x="1" y="16"/>
                  </a:cubicBezTo>
                  <a:cubicBezTo>
                    <a:pt x="3" y="22"/>
                    <a:pt x="9" y="25"/>
                    <a:pt x="15" y="24"/>
                  </a:cubicBezTo>
                  <a:cubicBezTo>
                    <a:pt x="21" y="22"/>
                    <a:pt x="25" y="16"/>
                    <a:pt x="24" y="10"/>
                  </a:cubicBezTo>
                </a:path>
              </a:pathLst>
            </a:custGeom>
            <a:noFill/>
            <a:ln w="2698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4" name="Freeform 32"/>
            <p:cNvSpPr>
              <a:spLocks/>
            </p:cNvSpPr>
            <p:nvPr/>
          </p:nvSpPr>
          <p:spPr bwMode="auto">
            <a:xfrm>
              <a:off x="4710" y="1695"/>
              <a:ext cx="25" cy="25"/>
            </a:xfrm>
            <a:custGeom>
              <a:avLst/>
              <a:gdLst>
                <a:gd name="T0" fmla="*/ 23 w 25"/>
                <a:gd name="T1" fmla="*/ 10 h 25"/>
                <a:gd name="T2" fmla="*/ 10 w 25"/>
                <a:gd name="T3" fmla="*/ 1 h 25"/>
                <a:gd name="T4" fmla="*/ 1 w 25"/>
                <a:gd name="T5" fmla="*/ 15 h 25"/>
                <a:gd name="T6" fmla="*/ 15 w 25"/>
                <a:gd name="T7" fmla="*/ 24 h 25"/>
                <a:gd name="T8" fmla="*/ 23 w 25"/>
                <a:gd name="T9" fmla="*/ 1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5">
                  <a:moveTo>
                    <a:pt x="23" y="10"/>
                  </a:moveTo>
                  <a:cubicBezTo>
                    <a:pt x="22" y="4"/>
                    <a:pt x="16" y="0"/>
                    <a:pt x="10" y="1"/>
                  </a:cubicBezTo>
                  <a:cubicBezTo>
                    <a:pt x="4" y="3"/>
                    <a:pt x="0" y="9"/>
                    <a:pt x="1" y="15"/>
                  </a:cubicBezTo>
                  <a:cubicBezTo>
                    <a:pt x="3" y="21"/>
                    <a:pt x="9" y="25"/>
                    <a:pt x="15" y="24"/>
                  </a:cubicBezTo>
                  <a:cubicBezTo>
                    <a:pt x="21" y="22"/>
                    <a:pt x="25" y="16"/>
                    <a:pt x="23" y="10"/>
                  </a:cubicBezTo>
                </a:path>
              </a:pathLst>
            </a:custGeom>
            <a:noFill/>
            <a:ln w="2698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5" name="Freeform 33"/>
            <p:cNvSpPr>
              <a:spLocks/>
            </p:cNvSpPr>
            <p:nvPr/>
          </p:nvSpPr>
          <p:spPr bwMode="auto">
            <a:xfrm>
              <a:off x="4202" y="1863"/>
              <a:ext cx="25" cy="25"/>
            </a:xfrm>
            <a:custGeom>
              <a:avLst/>
              <a:gdLst>
                <a:gd name="T0" fmla="*/ 24 w 25"/>
                <a:gd name="T1" fmla="*/ 9 h 25"/>
                <a:gd name="T2" fmla="*/ 10 w 25"/>
                <a:gd name="T3" fmla="*/ 1 h 25"/>
                <a:gd name="T4" fmla="*/ 2 w 25"/>
                <a:gd name="T5" fmla="*/ 15 h 25"/>
                <a:gd name="T6" fmla="*/ 15 w 25"/>
                <a:gd name="T7" fmla="*/ 23 h 25"/>
                <a:gd name="T8" fmla="*/ 24 w 25"/>
                <a:gd name="T9" fmla="*/ 9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5">
                  <a:moveTo>
                    <a:pt x="24" y="9"/>
                  </a:moveTo>
                  <a:cubicBezTo>
                    <a:pt x="22" y="3"/>
                    <a:pt x="16" y="0"/>
                    <a:pt x="10" y="1"/>
                  </a:cubicBezTo>
                  <a:cubicBezTo>
                    <a:pt x="3" y="3"/>
                    <a:pt x="0" y="9"/>
                    <a:pt x="2" y="15"/>
                  </a:cubicBezTo>
                  <a:cubicBezTo>
                    <a:pt x="3" y="21"/>
                    <a:pt x="9" y="25"/>
                    <a:pt x="15" y="23"/>
                  </a:cubicBezTo>
                  <a:cubicBezTo>
                    <a:pt x="21" y="22"/>
                    <a:pt x="25" y="15"/>
                    <a:pt x="24" y="9"/>
                  </a:cubicBezTo>
                </a:path>
              </a:pathLst>
            </a:custGeom>
            <a:noFill/>
            <a:ln w="2698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46" name="Freeform 34"/>
            <p:cNvSpPr>
              <a:spLocks/>
            </p:cNvSpPr>
            <p:nvPr/>
          </p:nvSpPr>
          <p:spPr bwMode="auto">
            <a:xfrm>
              <a:off x="4038" y="1912"/>
              <a:ext cx="25" cy="25"/>
            </a:xfrm>
            <a:custGeom>
              <a:avLst/>
              <a:gdLst>
                <a:gd name="T0" fmla="*/ 23 w 25"/>
                <a:gd name="T1" fmla="*/ 10 h 25"/>
                <a:gd name="T2" fmla="*/ 10 w 25"/>
                <a:gd name="T3" fmla="*/ 2 h 25"/>
                <a:gd name="T4" fmla="*/ 2 w 25"/>
                <a:gd name="T5" fmla="*/ 15 h 25"/>
                <a:gd name="T6" fmla="*/ 16 w 25"/>
                <a:gd name="T7" fmla="*/ 24 h 25"/>
                <a:gd name="T8" fmla="*/ 23 w 25"/>
                <a:gd name="T9" fmla="*/ 1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5">
                  <a:moveTo>
                    <a:pt x="23" y="10"/>
                  </a:moveTo>
                  <a:cubicBezTo>
                    <a:pt x="22" y="4"/>
                    <a:pt x="16" y="0"/>
                    <a:pt x="10" y="2"/>
                  </a:cubicBezTo>
                  <a:cubicBezTo>
                    <a:pt x="4" y="3"/>
                    <a:pt x="0" y="9"/>
                    <a:pt x="2" y="15"/>
                  </a:cubicBezTo>
                  <a:cubicBezTo>
                    <a:pt x="3" y="22"/>
                    <a:pt x="10" y="25"/>
                    <a:pt x="16" y="24"/>
                  </a:cubicBezTo>
                  <a:cubicBezTo>
                    <a:pt x="22" y="22"/>
                    <a:pt x="25" y="16"/>
                    <a:pt x="23" y="10"/>
                  </a:cubicBezTo>
                </a:path>
              </a:pathLst>
            </a:custGeom>
            <a:noFill/>
            <a:ln w="26988" cap="rnd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grpSp>
        <p:nvGrpSpPr>
          <p:cNvPr id="22563" name="Group 35"/>
          <p:cNvGrpSpPr>
            <a:grpSpLocks/>
          </p:cNvGrpSpPr>
          <p:nvPr/>
        </p:nvGrpSpPr>
        <p:grpSpPr bwMode="auto">
          <a:xfrm>
            <a:off x="5940347" y="3716312"/>
            <a:ext cx="942921" cy="184138"/>
            <a:chOff x="3731" y="2364"/>
            <a:chExt cx="594" cy="116"/>
          </a:xfrm>
        </p:grpSpPr>
        <p:sp>
          <p:nvSpPr>
            <p:cNvPr id="13336" name="Oval 36"/>
            <p:cNvSpPr>
              <a:spLocks noChangeArrowheads="1"/>
            </p:cNvSpPr>
            <p:nvPr/>
          </p:nvSpPr>
          <p:spPr bwMode="auto">
            <a:xfrm>
              <a:off x="3731" y="2410"/>
              <a:ext cx="23" cy="23"/>
            </a:xfrm>
            <a:prstGeom prst="ellipse">
              <a:avLst/>
            </a:prstGeom>
            <a:noFill/>
            <a:ln w="26988" cap="rnd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Blip>
                  <a:blip r:embed="rId3"/>
                </a:buBlip>
                <a:defRPr sz="2400">
                  <a:solidFill>
                    <a:srgbClr val="37424A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rgbClr val="37424A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37424A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400">
                  <a:solidFill>
                    <a:srgbClr val="37424A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nb-NO" altLang="nb-NO" sz="180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3337" name="Oval 37"/>
            <p:cNvSpPr>
              <a:spLocks noChangeArrowheads="1"/>
            </p:cNvSpPr>
            <p:nvPr/>
          </p:nvSpPr>
          <p:spPr bwMode="auto">
            <a:xfrm>
              <a:off x="3845" y="2410"/>
              <a:ext cx="23" cy="23"/>
            </a:xfrm>
            <a:prstGeom prst="ellipse">
              <a:avLst/>
            </a:prstGeom>
            <a:noFill/>
            <a:ln w="26988" cap="rnd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Blip>
                  <a:blip r:embed="rId3"/>
                </a:buBlip>
                <a:defRPr sz="2400">
                  <a:solidFill>
                    <a:srgbClr val="37424A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rgbClr val="37424A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37424A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400">
                  <a:solidFill>
                    <a:srgbClr val="37424A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rgbClr val="37424A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nb-NO" altLang="nb-NO" sz="1800">
                <a:solidFill>
                  <a:schemeClr val="tx1"/>
                </a:solidFill>
                <a:latin typeface="Arial" charset="0"/>
              </a:endParaRPr>
            </a:p>
          </p:txBody>
        </p:sp>
        <p:grpSp>
          <p:nvGrpSpPr>
            <p:cNvPr id="13338" name="Group 38"/>
            <p:cNvGrpSpPr>
              <a:grpSpLocks/>
            </p:cNvGrpSpPr>
            <p:nvPr/>
          </p:nvGrpSpPr>
          <p:grpSpPr bwMode="auto">
            <a:xfrm>
              <a:off x="3745" y="2364"/>
              <a:ext cx="580" cy="116"/>
              <a:chOff x="3745" y="2364"/>
              <a:chExt cx="580" cy="116"/>
            </a:xfrm>
          </p:grpSpPr>
          <p:sp>
            <p:nvSpPr>
              <p:cNvPr id="13339" name="Line 39"/>
              <p:cNvSpPr>
                <a:spLocks noChangeShapeType="1"/>
              </p:cNvSpPr>
              <p:nvPr/>
            </p:nvSpPr>
            <p:spPr bwMode="auto">
              <a:xfrm>
                <a:off x="3745" y="2422"/>
                <a:ext cx="108" cy="1"/>
              </a:xfrm>
              <a:prstGeom prst="line">
                <a:avLst/>
              </a:prstGeom>
              <a:noFill/>
              <a:ln w="26988" cap="rnd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b-NO"/>
              </a:p>
            </p:txBody>
          </p:sp>
          <p:sp>
            <p:nvSpPr>
              <p:cNvPr id="13340" name="Rectangle 40"/>
              <p:cNvSpPr>
                <a:spLocks noChangeArrowheads="1"/>
              </p:cNvSpPr>
              <p:nvPr/>
            </p:nvSpPr>
            <p:spPr bwMode="auto">
              <a:xfrm>
                <a:off x="3922" y="2364"/>
                <a:ext cx="40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Blip>
                    <a:blip r:embed="rId3"/>
                  </a:buBlip>
                  <a:defRPr sz="2400">
                    <a:solidFill>
                      <a:srgbClr val="37424A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37424A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37424A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1400">
                    <a:solidFill>
                      <a:srgbClr val="37424A"/>
                    </a:solidFill>
                    <a:latin typeface="Verdan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200">
                    <a:solidFill>
                      <a:srgbClr val="37424A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37424A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37424A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37424A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rgbClr val="37424A"/>
                    </a:solidFill>
                    <a:latin typeface="Verdan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nb-NO" altLang="nb-NO" sz="1200">
                    <a:solidFill>
                      <a:srgbClr val="000000"/>
                    </a:solidFill>
                    <a:latin typeface="Arial" charset="0"/>
                  </a:rPr>
                  <a:t>Rekkverk</a:t>
                </a:r>
                <a:endParaRPr lang="nb-NO" altLang="nb-NO" sz="1800">
                  <a:solidFill>
                    <a:schemeClr val="tx1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22569" name="Group 41"/>
          <p:cNvGrpSpPr>
            <a:grpSpLocks/>
          </p:cNvGrpSpPr>
          <p:nvPr/>
        </p:nvGrpSpPr>
        <p:grpSpPr bwMode="auto">
          <a:xfrm>
            <a:off x="5095845" y="2568625"/>
            <a:ext cx="2546203" cy="1655667"/>
            <a:chOff x="3210" y="1618"/>
            <a:chExt cx="1604" cy="1043"/>
          </a:xfrm>
        </p:grpSpPr>
        <p:sp>
          <p:nvSpPr>
            <p:cNvPr id="13333" name="Line 42"/>
            <p:cNvSpPr>
              <a:spLocks noChangeShapeType="1"/>
            </p:cNvSpPr>
            <p:nvPr/>
          </p:nvSpPr>
          <p:spPr bwMode="auto">
            <a:xfrm>
              <a:off x="3892" y="1902"/>
              <a:ext cx="78" cy="78"/>
            </a:xfrm>
            <a:prstGeom prst="line">
              <a:avLst/>
            </a:prstGeom>
            <a:noFill/>
            <a:ln w="26988" cap="rnd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34" name="Line 43"/>
            <p:cNvSpPr>
              <a:spLocks noChangeShapeType="1"/>
            </p:cNvSpPr>
            <p:nvPr/>
          </p:nvSpPr>
          <p:spPr bwMode="auto">
            <a:xfrm>
              <a:off x="3210" y="2582"/>
              <a:ext cx="79" cy="79"/>
            </a:xfrm>
            <a:prstGeom prst="line">
              <a:avLst/>
            </a:prstGeom>
            <a:noFill/>
            <a:ln w="26988" cap="rnd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3335" name="Line 44"/>
            <p:cNvSpPr>
              <a:spLocks noChangeShapeType="1"/>
            </p:cNvSpPr>
            <p:nvPr/>
          </p:nvSpPr>
          <p:spPr bwMode="auto">
            <a:xfrm>
              <a:off x="4742" y="1618"/>
              <a:ext cx="72" cy="72"/>
            </a:xfrm>
            <a:prstGeom prst="line">
              <a:avLst/>
            </a:prstGeom>
            <a:noFill/>
            <a:ln w="26988" cap="rnd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b-NO"/>
            </a:p>
          </p:txBody>
        </p:sp>
      </p:grp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179643" y="2062243"/>
            <a:ext cx="3177991" cy="3743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37424A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rgbClr val="37424A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37424A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rgbClr val="37424A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37424A"/>
                </a:solidFill>
                <a:latin typeface="Verdana" pitchFamily="34" charset="0"/>
              </a:defRPr>
            </a:lvl9pPr>
          </a:lstStyle>
          <a:p>
            <a:pPr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r>
              <a:rPr lang="nb-NO" altLang="nb-NO" sz="1400" dirty="0" smtClean="0"/>
              <a:t>Lineare </a:t>
            </a:r>
            <a:r>
              <a:rPr lang="nb-NO" altLang="nb-NO" sz="1400" dirty="0" err="1" smtClean="0"/>
              <a:t>references</a:t>
            </a:r>
            <a:endParaRPr lang="nb-NO" altLang="nb-NO" sz="1400" dirty="0"/>
          </a:p>
          <a:p>
            <a:pPr lvl="1"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r>
              <a:rPr lang="nb-NO" altLang="nb-NO" sz="1000" dirty="0" smtClean="0"/>
              <a:t>Non-</a:t>
            </a:r>
            <a:r>
              <a:rPr lang="nb-NO" altLang="nb-NO" sz="1000" dirty="0" err="1" smtClean="0"/>
              <a:t>dimensional</a:t>
            </a:r>
            <a:r>
              <a:rPr lang="nb-NO" altLang="nb-NO" sz="1000" dirty="0" smtClean="0"/>
              <a:t> </a:t>
            </a:r>
            <a:r>
              <a:rPr lang="nb-NO" altLang="nb-NO" sz="1000" dirty="0"/>
              <a:t>[0..1]</a:t>
            </a:r>
          </a:p>
          <a:p>
            <a:pPr lvl="1"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r>
              <a:rPr lang="nb-NO" altLang="nb-NO" sz="1000" dirty="0" err="1" smtClean="0"/>
              <a:t>Metering</a:t>
            </a:r>
            <a:r>
              <a:rPr lang="nb-NO" altLang="nb-NO" sz="1000" dirty="0" smtClean="0"/>
              <a:t> system</a:t>
            </a:r>
            <a:endParaRPr lang="nb-NO" altLang="nb-NO" sz="1000" dirty="0"/>
          </a:p>
          <a:p>
            <a:pPr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endParaRPr lang="nb-NO" altLang="nb-NO" sz="1400" dirty="0"/>
          </a:p>
          <a:p>
            <a:pPr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r>
              <a:rPr lang="nb-NO" altLang="nb-NO" sz="1400" dirty="0" err="1" smtClean="0"/>
              <a:t>Coordinates</a:t>
            </a:r>
            <a:endParaRPr lang="nb-NO" altLang="nb-NO" sz="1400" dirty="0"/>
          </a:p>
          <a:p>
            <a:pPr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endParaRPr lang="nb-NO" altLang="nb-NO" sz="1400" dirty="0"/>
          </a:p>
          <a:p>
            <a:pPr eaLnBrk="1" hangingPunct="1">
              <a:buClr>
                <a:schemeClr val="tx2"/>
              </a:buClr>
              <a:buFont typeface="Verdana" panose="020B0604030504040204" pitchFamily="34" charset="0"/>
              <a:buChar char="•"/>
            </a:pPr>
            <a:endParaRPr lang="nb-NO" altLang="nb-NO" sz="1400" dirty="0"/>
          </a:p>
          <a:p>
            <a:pPr eaLnBrk="1" hangingPunct="1"/>
            <a:endParaRPr lang="nb-NO" altLang="nb-NO" sz="1400" dirty="0"/>
          </a:p>
          <a:p>
            <a:pPr eaLnBrk="1" hangingPunct="1"/>
            <a:endParaRPr lang="nb-NO" altLang="nb-NO" sz="1400" dirty="0"/>
          </a:p>
        </p:txBody>
      </p:sp>
      <p:sp>
        <p:nvSpPr>
          <p:cNvPr id="47" name="Plassholder for tekst 3"/>
          <p:cNvSpPr txBox="1">
            <a:spLocks/>
          </p:cNvSpPr>
          <p:nvPr/>
        </p:nvSpPr>
        <p:spPr>
          <a:xfrm>
            <a:off x="1275280" y="699472"/>
            <a:ext cx="5692781" cy="354711"/>
          </a:xfrm>
          <a:prstGeom prst="rect">
            <a:avLst/>
          </a:prstGeom>
        </p:spPr>
        <p:txBody>
          <a:bodyPr/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69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2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1142438"/>
            <a:ext cx="7095388" cy="63542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b-NO" altLang="nb-NO" dirty="0" smtClean="0"/>
              <a:t>GIS-</a:t>
            </a:r>
            <a:r>
              <a:rPr lang="nb-NO" altLang="nb-NO" dirty="0" err="1" smtClean="0"/>
              <a:t>friendly</a:t>
            </a:r>
            <a:r>
              <a:rPr lang="nb-NO" altLang="nb-NO" dirty="0"/>
              <a:t> </a:t>
            </a:r>
            <a:r>
              <a:rPr lang="nb-NO" altLang="nb-NO" dirty="0" smtClean="0"/>
              <a:t>= </a:t>
            </a:r>
            <a:r>
              <a:rPr lang="nb-NO" altLang="nb-NO" dirty="0" err="1" smtClean="0"/>
              <a:t>homogenous</a:t>
            </a:r>
            <a:r>
              <a:rPr lang="nb-NO" altLang="nb-NO" dirty="0" smtClean="0"/>
              <a:t> segments </a:t>
            </a:r>
            <a:br>
              <a:rPr lang="nb-NO" altLang="nb-NO" dirty="0" smtClean="0"/>
            </a:br>
            <a:endParaRPr lang="nb-NO" altLang="nb-NO" dirty="0" smtClean="0"/>
          </a:p>
        </p:txBody>
      </p:sp>
      <p:sp>
        <p:nvSpPr>
          <p:cNvPr id="47" name="Plassholder for tekst 3"/>
          <p:cNvSpPr txBox="1">
            <a:spLocks/>
          </p:cNvSpPr>
          <p:nvPr/>
        </p:nvSpPr>
        <p:spPr>
          <a:xfrm>
            <a:off x="1275280" y="699472"/>
            <a:ext cx="5692781" cy="354711"/>
          </a:xfrm>
          <a:prstGeom prst="rect">
            <a:avLst/>
          </a:prstGeom>
        </p:spPr>
        <p:txBody>
          <a:bodyPr/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1" dirty="0" err="1" smtClean="0">
                <a:solidFill>
                  <a:srgbClr val="FF0000"/>
                </a:solidFill>
              </a:rPr>
              <a:t>Why</a:t>
            </a:r>
            <a:r>
              <a:rPr lang="nb-NO" b="1" dirty="0" smtClean="0">
                <a:solidFill>
                  <a:srgbClr val="FF0000"/>
                </a:solidFill>
              </a:rPr>
              <a:t> is NVDB so </a:t>
            </a:r>
            <a:r>
              <a:rPr lang="nb-NO" b="1" dirty="0" err="1" smtClean="0">
                <a:solidFill>
                  <a:srgbClr val="FF0000"/>
                </a:solidFill>
              </a:rPr>
              <a:t>insanely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difficult</a:t>
            </a:r>
            <a:r>
              <a:rPr lang="nb-NO" b="1" dirty="0" smtClean="0">
                <a:solidFill>
                  <a:srgbClr val="FF0000"/>
                </a:solidFill>
              </a:rPr>
              <a:t>? 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270004" y="2611461"/>
            <a:ext cx="11336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sz="1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Speed limit</a:t>
            </a:r>
            <a:endParaRPr lang="nb-NO" sz="1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3129537"/>
            <a:ext cx="102376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Arial Black" panose="020B0A04020102020204" pitchFamily="34" charset="0"/>
                <a:cs typeface="Arial" panose="020B0604020202020204" pitchFamily="34" charset="0"/>
              </a:rPr>
              <a:t>Road </a:t>
            </a:r>
            <a:r>
              <a:rPr lang="nb-NO" sz="11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class</a:t>
            </a:r>
            <a:endParaRPr lang="nb-NO" sz="11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440889" y="3379485"/>
            <a:ext cx="1021884" cy="203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3" name="Straight Connector 12"/>
          <p:cNvCxnSpPr/>
          <p:nvPr/>
        </p:nvCxnSpPr>
        <p:spPr>
          <a:xfrm>
            <a:off x="1619672" y="4437112"/>
            <a:ext cx="417615" cy="0"/>
          </a:xfrm>
          <a:prstGeom prst="line">
            <a:avLst/>
          </a:prstGeom>
          <a:ln w="31750" cap="sq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1679" y="4509120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smtClean="0"/>
              <a:t>70km/h</a:t>
            </a:r>
          </a:p>
          <a:p>
            <a:r>
              <a:rPr lang="nb-NO" sz="1000" dirty="0" smtClean="0"/>
              <a:t>BK1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7707" b="-1"/>
          <a:stretch/>
        </p:blipFill>
        <p:spPr>
          <a:xfrm>
            <a:off x="1619672" y="2636912"/>
            <a:ext cx="2438400" cy="2373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315539"/>
            <a:ext cx="24384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Repositories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51125"/>
            <a:ext cx="7000745" cy="4734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smtClean="0">
                <a:hlinkClick r:id="rId2"/>
              </a:rPr>
              <a:t>https</a:t>
            </a:r>
            <a:r>
              <a:rPr lang="nb-NO" dirty="0">
                <a:hlinkClick r:id="rId2"/>
              </a:rPr>
              <a:t>://github.com/haugsand/</a:t>
            </a:r>
            <a:r>
              <a:rPr lang="nb-NO" dirty="0"/>
              <a:t> </a:t>
            </a:r>
          </a:p>
          <a:p>
            <a:pPr lvl="1"/>
            <a:r>
              <a:rPr lang="nb-NO" dirty="0"/>
              <a:t>Not </a:t>
            </a:r>
            <a:r>
              <a:rPr lang="nb-NO" dirty="0" err="1" smtClean="0"/>
              <a:t>maintained</a:t>
            </a:r>
            <a:r>
              <a:rPr lang="nb-NO" dirty="0" smtClean="0"/>
              <a:t>, </a:t>
            </a:r>
            <a:r>
              <a:rPr lang="nb-NO" dirty="0" err="1" smtClean="0"/>
              <a:t>will</a:t>
            </a:r>
            <a:r>
              <a:rPr lang="nb-NO" dirty="0" smtClean="0"/>
              <a:t> </a:t>
            </a:r>
            <a:r>
              <a:rPr lang="nb-NO" dirty="0" err="1" smtClean="0"/>
              <a:t>become</a:t>
            </a:r>
            <a:r>
              <a:rPr lang="nb-NO" dirty="0" smtClean="0"/>
              <a:t> </a:t>
            </a:r>
            <a:r>
              <a:rPr lang="nb-NO" dirty="0" err="1" smtClean="0"/>
              <a:t>stale</a:t>
            </a:r>
            <a:r>
              <a:rPr lang="nb-NO" dirty="0" smtClean="0"/>
              <a:t> (V1 NVDB </a:t>
            </a:r>
            <a:r>
              <a:rPr lang="nb-NO" dirty="0" err="1" smtClean="0"/>
              <a:t>api</a:t>
            </a:r>
            <a:r>
              <a:rPr lang="nb-NO" dirty="0" smtClean="0"/>
              <a:t>) </a:t>
            </a:r>
            <a:endParaRPr lang="nb-NO" dirty="0"/>
          </a:p>
          <a:p>
            <a:pPr lvl="1"/>
            <a:r>
              <a:rPr lang="nb-NO" dirty="0" err="1"/>
              <a:t>Javascript</a:t>
            </a:r>
            <a:r>
              <a:rPr lang="nb-NO" dirty="0"/>
              <a:t>, </a:t>
            </a:r>
            <a:r>
              <a:rPr lang="nb-NO" dirty="0" err="1"/>
              <a:t>python</a:t>
            </a:r>
            <a:endParaRPr lang="nb-NO" dirty="0"/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>
                <a:hlinkClick r:id="rId3"/>
              </a:rPr>
              <a:t>https://</a:t>
            </a:r>
            <a:r>
              <a:rPr lang="nb-NO" dirty="0" smtClean="0">
                <a:hlinkClick r:id="rId3"/>
              </a:rPr>
              <a:t>github.com/nvdb-vegdata</a:t>
            </a:r>
            <a:r>
              <a:rPr lang="nb-NO" dirty="0" smtClean="0"/>
              <a:t> </a:t>
            </a:r>
            <a:endParaRPr lang="nb-NO" dirty="0"/>
          </a:p>
          <a:p>
            <a:pPr lvl="1"/>
            <a:r>
              <a:rPr lang="nb-NO" dirty="0" smtClean="0"/>
              <a:t>Java: </a:t>
            </a:r>
            <a:r>
              <a:rPr lang="nb-NO" dirty="0" err="1" smtClean="0"/>
              <a:t>reading</a:t>
            </a:r>
            <a:r>
              <a:rPr lang="nb-NO" dirty="0" smtClean="0"/>
              <a:t> (NVDB </a:t>
            </a:r>
            <a:r>
              <a:rPr lang="nb-NO" dirty="0" err="1" smtClean="0"/>
              <a:t>api</a:t>
            </a:r>
            <a:r>
              <a:rPr lang="nb-NO" dirty="0" smtClean="0"/>
              <a:t> V2) and </a:t>
            </a:r>
            <a:r>
              <a:rPr lang="nb-NO" dirty="0" err="1" smtClean="0"/>
              <a:t>writing</a:t>
            </a:r>
            <a:r>
              <a:rPr lang="nb-NO" dirty="0" smtClean="0"/>
              <a:t> to NVDB</a:t>
            </a:r>
          </a:p>
          <a:p>
            <a:pPr lvl="1"/>
            <a:r>
              <a:rPr lang="nb-NO" dirty="0" err="1" smtClean="0"/>
              <a:t>Javascript</a:t>
            </a:r>
            <a:r>
              <a:rPr lang="nb-NO" dirty="0" smtClean="0"/>
              <a:t> &amp; </a:t>
            </a:r>
            <a:r>
              <a:rPr lang="nb-NO" dirty="0" err="1" smtClean="0"/>
              <a:t>python</a:t>
            </a:r>
            <a:r>
              <a:rPr lang="nb-NO" dirty="0" smtClean="0"/>
              <a:t>: </a:t>
            </a:r>
            <a:r>
              <a:rPr lang="nb-NO" dirty="0" err="1" smtClean="0"/>
              <a:t>Mostly</a:t>
            </a:r>
            <a:r>
              <a:rPr lang="nb-NO" dirty="0" smtClean="0"/>
              <a:t> V1</a:t>
            </a:r>
          </a:p>
          <a:p>
            <a:pPr lvl="1"/>
            <a:r>
              <a:rPr lang="nb-NO" dirty="0" smtClean="0"/>
              <a:t>«</a:t>
            </a:r>
            <a:r>
              <a:rPr lang="nb-NO" dirty="0" err="1" smtClean="0"/>
              <a:t>Official</a:t>
            </a:r>
            <a:r>
              <a:rPr lang="nb-NO" dirty="0" smtClean="0"/>
              <a:t>» repos</a:t>
            </a:r>
          </a:p>
          <a:p>
            <a:pPr marL="318011" lvl="1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>
                <a:hlinkClick r:id="rId4"/>
              </a:rPr>
              <a:t>https://</a:t>
            </a:r>
            <a:r>
              <a:rPr lang="nb-NO" dirty="0" smtClean="0">
                <a:hlinkClick r:id="rId4"/>
              </a:rPr>
              <a:t>github.com/ltglahn</a:t>
            </a:r>
            <a:r>
              <a:rPr lang="nb-NO" dirty="0" smtClean="0"/>
              <a:t> </a:t>
            </a:r>
          </a:p>
          <a:p>
            <a:pPr lvl="1"/>
            <a:r>
              <a:rPr lang="nb-NO" dirty="0" smtClean="0"/>
              <a:t>My </a:t>
            </a:r>
            <a:r>
              <a:rPr lang="nb-NO" dirty="0" err="1" smtClean="0"/>
              <a:t>own</a:t>
            </a:r>
            <a:r>
              <a:rPr lang="nb-NO" dirty="0" smtClean="0"/>
              <a:t> </a:t>
            </a:r>
            <a:r>
              <a:rPr lang="nb-NO" dirty="0" err="1" smtClean="0"/>
              <a:t>playground</a:t>
            </a:r>
            <a:endParaRPr lang="nb-NO" dirty="0" smtClean="0"/>
          </a:p>
          <a:p>
            <a:pPr lvl="1"/>
            <a:r>
              <a:rPr lang="nb-NO" dirty="0" smtClean="0"/>
              <a:t>Python NVDB </a:t>
            </a:r>
            <a:r>
              <a:rPr lang="nb-NO" dirty="0" err="1" smtClean="0"/>
              <a:t>api</a:t>
            </a:r>
            <a:r>
              <a:rPr lang="nb-NO" dirty="0" smtClean="0"/>
              <a:t> V2 (first </a:t>
            </a:r>
            <a:r>
              <a:rPr lang="nb-NO" dirty="0" err="1" smtClean="0"/>
              <a:t>version</a:t>
            </a:r>
            <a:r>
              <a:rPr lang="nb-NO" dirty="0" smtClean="0"/>
              <a:t>)</a:t>
            </a:r>
          </a:p>
          <a:p>
            <a:pPr lvl="1"/>
            <a:r>
              <a:rPr lang="nb-NO" dirty="0" smtClean="0"/>
              <a:t>FME (</a:t>
            </a:r>
            <a:r>
              <a:rPr lang="nb-NO" dirty="0" err="1" smtClean="0"/>
              <a:t>proprietary</a:t>
            </a:r>
            <a:r>
              <a:rPr lang="nb-NO" dirty="0"/>
              <a:t> </a:t>
            </a:r>
            <a:r>
              <a:rPr lang="nb-NO" dirty="0" err="1" smtClean="0"/>
              <a:t>tool</a:t>
            </a:r>
            <a:r>
              <a:rPr lang="nb-NO" dirty="0" smtClean="0"/>
              <a:t>, $$) </a:t>
            </a:r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513" y="982069"/>
            <a:ext cx="1098705" cy="1338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952" y="4684816"/>
            <a:ext cx="955266" cy="1142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87" y="2917123"/>
            <a:ext cx="2032995" cy="78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Writing</a:t>
            </a:r>
            <a:r>
              <a:rPr lang="nb-NO" dirty="0"/>
              <a:t> to NVDB? </a:t>
            </a: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mock</a:t>
            </a:r>
            <a:r>
              <a:rPr lang="nb-NO" dirty="0"/>
              <a:t>-up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Mock</a:t>
            </a:r>
            <a:r>
              <a:rPr lang="nb-NO" dirty="0" smtClean="0"/>
              <a:t>-up NVDB </a:t>
            </a:r>
            <a:r>
              <a:rPr lang="nb-NO" dirty="0" err="1" smtClean="0"/>
              <a:t>api</a:t>
            </a:r>
            <a:r>
              <a:rPr lang="nb-NO" dirty="0" smtClean="0"/>
              <a:t> server under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 smtClean="0"/>
              <a:t>control</a:t>
            </a:r>
            <a:endParaRPr lang="nb-NO" dirty="0" smtClean="0"/>
          </a:p>
          <a:p>
            <a:pPr lvl="1"/>
            <a:r>
              <a:rPr lang="nb-NO" dirty="0" smtClean="0"/>
              <a:t>Same </a:t>
            </a:r>
            <a:r>
              <a:rPr lang="nb-NO" dirty="0" err="1" smtClean="0"/>
              <a:t>login</a:t>
            </a:r>
            <a:endParaRPr lang="nb-NO" dirty="0" smtClean="0"/>
          </a:p>
          <a:p>
            <a:pPr lvl="1"/>
            <a:r>
              <a:rPr lang="nb-NO" dirty="0" smtClean="0"/>
              <a:t>Same </a:t>
            </a:r>
            <a:r>
              <a:rPr lang="nb-NO" dirty="0" err="1" smtClean="0"/>
              <a:t>strict</a:t>
            </a:r>
            <a:r>
              <a:rPr lang="nb-NO" dirty="0" smtClean="0"/>
              <a:t> data </a:t>
            </a:r>
            <a:r>
              <a:rPr lang="nb-NO" dirty="0" err="1" smtClean="0"/>
              <a:t>validation</a:t>
            </a:r>
            <a:r>
              <a:rPr lang="nb-NO" dirty="0"/>
              <a:t> </a:t>
            </a:r>
            <a:r>
              <a:rPr lang="nb-NO" dirty="0" smtClean="0"/>
              <a:t>(format, </a:t>
            </a:r>
            <a:r>
              <a:rPr lang="nb-NO" dirty="0" err="1" smtClean="0"/>
              <a:t>consistency</a:t>
            </a:r>
            <a:r>
              <a:rPr lang="nb-NO" dirty="0" smtClean="0"/>
              <a:t> ++)  </a:t>
            </a:r>
          </a:p>
          <a:p>
            <a:pPr lvl="1"/>
            <a:r>
              <a:rPr lang="nb-NO" i="1" dirty="0" smtClean="0"/>
              <a:t>Same </a:t>
            </a:r>
            <a:r>
              <a:rPr lang="nb-NO" i="1" dirty="0" err="1" smtClean="0"/>
              <a:t>everything</a:t>
            </a:r>
            <a:r>
              <a:rPr lang="nb-NO" i="1" dirty="0" smtClean="0"/>
              <a:t>, </a:t>
            </a:r>
            <a:r>
              <a:rPr lang="nb-NO" i="1" dirty="0" err="1" smtClean="0"/>
              <a:t>exept</a:t>
            </a:r>
            <a:r>
              <a:rPr lang="nb-NO" i="1" dirty="0" smtClean="0"/>
              <a:t> </a:t>
            </a:r>
            <a:r>
              <a:rPr lang="nb-NO" i="1" dirty="0" err="1" smtClean="0"/>
              <a:t>you</a:t>
            </a:r>
            <a:r>
              <a:rPr lang="nb-NO" i="1" dirty="0" smtClean="0"/>
              <a:t> </a:t>
            </a:r>
            <a:r>
              <a:rPr lang="nb-NO" i="1" dirty="0" err="1" smtClean="0"/>
              <a:t>don’t</a:t>
            </a:r>
            <a:r>
              <a:rPr lang="nb-NO" i="1" dirty="0" smtClean="0"/>
              <a:t> </a:t>
            </a:r>
            <a:r>
              <a:rPr lang="nb-NO" i="1" dirty="0" err="1" smtClean="0"/>
              <a:t>actually</a:t>
            </a:r>
            <a:r>
              <a:rPr lang="nb-NO" i="1" dirty="0" smtClean="0"/>
              <a:t> </a:t>
            </a:r>
            <a:r>
              <a:rPr lang="nb-NO" i="1" dirty="0" err="1" smtClean="0"/>
              <a:t>write</a:t>
            </a:r>
            <a:r>
              <a:rPr lang="nb-NO" i="1" dirty="0" smtClean="0"/>
              <a:t> to NVDB</a:t>
            </a:r>
          </a:p>
          <a:p>
            <a:pPr lvl="1"/>
            <a:endParaRPr lang="nb-NO" dirty="0" smtClean="0"/>
          </a:p>
          <a:p>
            <a:r>
              <a:rPr lang="nb-NO" dirty="0" err="1" smtClean="0"/>
              <a:t>Good</a:t>
            </a:r>
            <a:r>
              <a:rPr lang="nb-NO" dirty="0" smtClean="0"/>
              <a:t> </a:t>
            </a:r>
            <a:r>
              <a:rPr lang="nb-NO" dirty="0" err="1" smtClean="0"/>
              <a:t>documentation</a:t>
            </a:r>
            <a:r>
              <a:rPr lang="nb-NO" dirty="0" smtClean="0"/>
              <a:t> </a:t>
            </a:r>
          </a:p>
          <a:p>
            <a:r>
              <a:rPr lang="nb-NO" dirty="0">
                <a:hlinkClick r:id="rId2"/>
              </a:rPr>
              <a:t>https://www.vegdata.no/2016/03/09/utviklerutgave-av-skrive-apiet-tilgjengelig-pa-docker-hub</a:t>
            </a:r>
            <a:r>
              <a:rPr lang="nb-NO" dirty="0" smtClean="0">
                <a:hlinkClick r:id="rId2"/>
              </a:rPr>
              <a:t>/</a:t>
            </a:r>
            <a:r>
              <a:rPr lang="nb-NO" dirty="0" smtClean="0"/>
              <a:t> 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65104"/>
            <a:ext cx="2320875" cy="15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Come</a:t>
            </a:r>
            <a:r>
              <a:rPr lang="nb-NO" dirty="0" smtClean="0"/>
              <a:t> to </a:t>
            </a:r>
            <a:r>
              <a:rPr lang="nb-NO" dirty="0" err="1" smtClean="0"/>
              <a:t>our</a:t>
            </a:r>
            <a:r>
              <a:rPr lang="nb-NO" dirty="0" smtClean="0"/>
              <a:t> </a:t>
            </a:r>
            <a:r>
              <a:rPr lang="nb-NO" dirty="0" err="1" smtClean="0"/>
              <a:t>developer</a:t>
            </a:r>
            <a:r>
              <a:rPr lang="nb-NO" dirty="0" smtClean="0"/>
              <a:t> </a:t>
            </a:r>
            <a:r>
              <a:rPr lang="nb-NO" dirty="0" err="1" smtClean="0"/>
              <a:t>conference</a:t>
            </a:r>
            <a:r>
              <a:rPr lang="nb-NO" dirty="0" smtClean="0"/>
              <a:t>!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23. </a:t>
            </a:r>
            <a:r>
              <a:rPr lang="nb-NO" dirty="0" err="1" smtClean="0"/>
              <a:t>sept</a:t>
            </a:r>
            <a:r>
              <a:rPr lang="nb-NO" dirty="0" smtClean="0"/>
              <a:t> 2016, Trondheim</a:t>
            </a:r>
          </a:p>
          <a:p>
            <a:endParaRPr lang="nb-NO" dirty="0" smtClean="0"/>
          </a:p>
          <a:p>
            <a:r>
              <a:rPr lang="nb-NO" dirty="0">
                <a:hlinkClick r:id="rId2"/>
              </a:rPr>
              <a:t>https://www.vegdata.no/2016/08/24/nvdb-apne-vegdata-utviklerkonferanse-2016</a:t>
            </a:r>
            <a:r>
              <a:rPr lang="nb-NO" dirty="0" smtClean="0">
                <a:hlinkClick r:id="rId2"/>
              </a:rPr>
              <a:t>/</a:t>
            </a:r>
            <a:r>
              <a:rPr lang="nb-NO" dirty="0" smtClean="0"/>
              <a:t>  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33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Thank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!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4" y="1866882"/>
            <a:ext cx="7620000" cy="3743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840" y="536041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dirty="0" smtClean="0"/>
              <a:t>© julehuset.no</a:t>
            </a:r>
            <a:endParaRPr lang="nb-NO" sz="1050" dirty="0"/>
          </a:p>
        </p:txBody>
      </p:sp>
    </p:spTree>
    <p:extLst>
      <p:ext uri="{BB962C8B-B14F-4D97-AF65-F5344CB8AC3E}">
        <p14:creationId xmlns:p14="http://schemas.microsoft.com/office/powerpoint/2010/main" val="23856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341" y="476672"/>
            <a:ext cx="6999085" cy="469132"/>
          </a:xfrm>
        </p:spPr>
        <p:txBody>
          <a:bodyPr/>
          <a:lstStyle/>
          <a:p>
            <a:r>
              <a:rPr lang="nb-NO" dirty="0" smtClean="0"/>
              <a:t>Administrative + </a:t>
            </a:r>
            <a:r>
              <a:rPr lang="nb-NO" dirty="0" err="1" smtClean="0"/>
              <a:t>statistics</a:t>
            </a:r>
            <a:r>
              <a:rPr lang="nb-NO" dirty="0" smtClean="0"/>
              <a:t>  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5536" y="1484784"/>
            <a:ext cx="3744416" cy="1901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smtClean="0"/>
              <a:t>Who </a:t>
            </a:r>
            <a:r>
              <a:rPr lang="nb-NO" dirty="0" err="1" smtClean="0"/>
              <a:t>maintains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road</a:t>
            </a:r>
            <a:r>
              <a:rPr lang="nb-NO" dirty="0" smtClean="0"/>
              <a:t>? 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smtClean="0"/>
              <a:t>How </a:t>
            </a:r>
            <a:r>
              <a:rPr lang="nb-NO" dirty="0" err="1" smtClean="0"/>
              <a:t>important</a:t>
            </a:r>
            <a:r>
              <a:rPr lang="nb-NO" dirty="0" smtClean="0"/>
              <a:t> is it? 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err="1" smtClean="0"/>
              <a:t>Regulations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1" y="3557746"/>
            <a:ext cx="8315325" cy="2895600"/>
          </a:xfrm>
          <a:prstGeom prst="rect">
            <a:avLst/>
          </a:prstGeom>
        </p:spPr>
      </p:pic>
      <p:sp>
        <p:nvSpPr>
          <p:cNvPr id="6" name="Plassholder for innhold 2"/>
          <p:cNvSpPr txBox="1">
            <a:spLocks/>
          </p:cNvSpPr>
          <p:nvPr/>
        </p:nvSpPr>
        <p:spPr>
          <a:xfrm>
            <a:off x="4548738" y="1484784"/>
            <a:ext cx="3744416" cy="1901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dirty="0" err="1" smtClean="0"/>
              <a:t>Traffic</a:t>
            </a:r>
            <a:r>
              <a:rPr lang="nb-NO" dirty="0" smtClean="0"/>
              <a:t> </a:t>
            </a:r>
            <a:r>
              <a:rPr lang="nb-NO" dirty="0" err="1" smtClean="0"/>
              <a:t>accidents</a:t>
            </a:r>
            <a:endParaRPr lang="nb-NO" dirty="0" smtClean="0"/>
          </a:p>
          <a:p>
            <a:pPr marL="0" indent="0">
              <a:buFont typeface="Arial" pitchFamily="34" charset="0"/>
              <a:buNone/>
            </a:pPr>
            <a:endParaRPr lang="nb-NO" dirty="0" smtClean="0"/>
          </a:p>
          <a:p>
            <a:pPr marL="0" indent="0">
              <a:buFont typeface="Arial" pitchFamily="34" charset="0"/>
              <a:buNone/>
            </a:pPr>
            <a:r>
              <a:rPr lang="nb-NO" dirty="0" smtClean="0"/>
              <a:t>How </a:t>
            </a:r>
            <a:r>
              <a:rPr lang="nb-NO" dirty="0" err="1" smtClean="0"/>
              <a:t>much</a:t>
            </a:r>
            <a:r>
              <a:rPr lang="nb-NO" dirty="0" smtClean="0"/>
              <a:t> </a:t>
            </a:r>
            <a:r>
              <a:rPr lang="nb-NO" dirty="0" err="1" smtClean="0"/>
              <a:t>traffic</a:t>
            </a:r>
            <a:r>
              <a:rPr lang="nb-NO" dirty="0"/>
              <a:t>?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317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17113" y="332656"/>
            <a:ext cx="7071311" cy="2016224"/>
          </a:xfrm>
        </p:spPr>
        <p:txBody>
          <a:bodyPr>
            <a:normAutofit/>
          </a:bodyPr>
          <a:lstStyle/>
          <a:p>
            <a:r>
              <a:rPr lang="nb-NO" dirty="0" err="1" smtClean="0"/>
              <a:t>Topopogical</a:t>
            </a:r>
            <a:r>
              <a:rPr lang="nb-NO" dirty="0" smtClean="0"/>
              <a:t> </a:t>
            </a:r>
            <a:r>
              <a:rPr lang="nb-NO" dirty="0" err="1" smtClean="0"/>
              <a:t>road</a:t>
            </a:r>
            <a:r>
              <a:rPr lang="nb-NO" dirty="0" smtClean="0"/>
              <a:t>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385 data types, </a:t>
            </a:r>
            <a:r>
              <a:rPr lang="nb-NO" dirty="0" err="1" smtClean="0"/>
              <a:t>defined</a:t>
            </a:r>
            <a:r>
              <a:rPr lang="nb-NO" dirty="0" smtClean="0"/>
              <a:t> in data </a:t>
            </a:r>
            <a:r>
              <a:rPr lang="nb-NO" dirty="0" err="1" smtClean="0"/>
              <a:t>catalogue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01.09.2016</a:t>
            </a:fld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30532"/>
            <a:ext cx="2150562" cy="2398004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9391" r="3336" b="18558"/>
          <a:stretch/>
        </p:blipFill>
        <p:spPr bwMode="auto">
          <a:xfrm>
            <a:off x="3851920" y="3821043"/>
            <a:ext cx="3487258" cy="24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4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429315" y="1988840"/>
            <a:ext cx="6336703" cy="3240360"/>
          </a:xfrm>
        </p:spPr>
        <p:txBody>
          <a:bodyPr>
            <a:noAutofit/>
          </a:bodyPr>
          <a:lstStyle/>
          <a:p>
            <a:r>
              <a:rPr lang="nb-NO" sz="3200" dirty="0" smtClean="0">
                <a:latin typeface="Arial Black" panose="020B0A04020102020204" pitchFamily="34" charset="0"/>
              </a:rPr>
              <a:t>NVDB – data </a:t>
            </a:r>
            <a:r>
              <a:rPr lang="nb-NO" sz="3200" dirty="0" err="1" smtClean="0">
                <a:latin typeface="Arial Black" panose="020B0A04020102020204" pitchFamily="34" charset="0"/>
              </a:rPr>
              <a:t>served</a:t>
            </a:r>
            <a:r>
              <a:rPr lang="nb-NO" sz="3200" dirty="0" smtClean="0">
                <a:latin typeface="Arial Black" panose="020B0A04020102020204" pitchFamily="34" charset="0"/>
              </a:rPr>
              <a:t> in:  </a:t>
            </a:r>
            <a:br>
              <a:rPr lang="nb-NO" sz="3200" dirty="0" smtClean="0">
                <a:latin typeface="Arial Black" panose="020B0A04020102020204" pitchFamily="34" charset="0"/>
              </a:rPr>
            </a:br>
            <a:r>
              <a:rPr lang="nb-NO" sz="3200" dirty="0" smtClean="0">
                <a:latin typeface="Arial Black" panose="020B0A04020102020204" pitchFamily="34" charset="0"/>
              </a:rPr>
              <a:t>	Different services</a:t>
            </a:r>
            <a:br>
              <a:rPr lang="nb-NO" sz="3200" dirty="0" smtClean="0">
                <a:latin typeface="Arial Black" panose="020B0A04020102020204" pitchFamily="34" charset="0"/>
              </a:rPr>
            </a:br>
            <a:r>
              <a:rPr lang="nb-NO" sz="3200" dirty="0" smtClean="0">
                <a:latin typeface="Arial Black" panose="020B0A04020102020204" pitchFamily="34" charset="0"/>
              </a:rPr>
              <a:t>	Different </a:t>
            </a:r>
            <a:r>
              <a:rPr lang="nb-NO" sz="3200" dirty="0" err="1" smtClean="0">
                <a:latin typeface="Arial Black" panose="020B0A04020102020204" pitchFamily="34" charset="0"/>
              </a:rPr>
              <a:t>flavors</a:t>
            </a:r>
            <a:r>
              <a:rPr lang="nb-NO" sz="3200" dirty="0" smtClean="0">
                <a:latin typeface="Arial Black" panose="020B0A04020102020204" pitchFamily="34" charset="0"/>
              </a:rPr>
              <a:t/>
            </a:r>
            <a:br>
              <a:rPr lang="nb-NO" sz="3200" dirty="0" smtClean="0">
                <a:latin typeface="Arial Black" panose="020B0A04020102020204" pitchFamily="34" charset="0"/>
              </a:rPr>
            </a:br>
            <a:r>
              <a:rPr lang="nb-NO" sz="3200" dirty="0" smtClean="0">
                <a:latin typeface="Arial Black" panose="020B0A04020102020204" pitchFamily="34" charset="0"/>
              </a:rPr>
              <a:t>	Different formats</a:t>
            </a:r>
            <a:r>
              <a:rPr lang="nb-NO" sz="3200" dirty="0">
                <a:latin typeface="Arial Black" panose="020B0A04020102020204" pitchFamily="34" charset="0"/>
              </a:rPr>
              <a:t/>
            </a:r>
            <a:br>
              <a:rPr lang="nb-NO" sz="3200" dirty="0">
                <a:latin typeface="Arial Black" panose="020B0A04020102020204" pitchFamily="34" charset="0"/>
              </a:rPr>
            </a:br>
            <a:r>
              <a:rPr lang="nb-NO" sz="3200" dirty="0" smtClean="0">
                <a:latin typeface="Arial Black" panose="020B0A04020102020204" pitchFamily="34" charset="0"/>
              </a:rPr>
              <a:t/>
            </a:r>
            <a:br>
              <a:rPr lang="nb-NO" sz="3200" dirty="0" smtClean="0">
                <a:latin typeface="Arial Black" panose="020B0A04020102020204" pitchFamily="34" charset="0"/>
              </a:rPr>
            </a:br>
            <a:r>
              <a:rPr lang="nb-NO" sz="3200" dirty="0" smtClean="0">
                <a:latin typeface="Arial Black" panose="020B0A04020102020204" pitchFamily="34" charset="0"/>
              </a:rPr>
              <a:t> </a:t>
            </a:r>
            <a:endParaRPr lang="nb-NO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673"/>
            <a:ext cx="7252134" cy="68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Navigation?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11341"/>
            <a:ext cx="3370386" cy="121909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Optimum </a:t>
            </a:r>
            <a:r>
              <a:rPr lang="nb-NO" dirty="0" err="1"/>
              <a:t>route</a:t>
            </a:r>
            <a:r>
              <a:rPr lang="nb-NO" dirty="0" smtClean="0"/>
              <a:t>?</a:t>
            </a:r>
          </a:p>
          <a:p>
            <a:r>
              <a:rPr lang="nb-NO" dirty="0" smtClean="0"/>
              <a:t>Travel </a:t>
            </a:r>
            <a:r>
              <a:rPr lang="nb-NO" dirty="0" err="1" smtClean="0"/>
              <a:t>distance</a:t>
            </a:r>
            <a:r>
              <a:rPr lang="nb-NO" dirty="0" smtClean="0"/>
              <a:t> / time?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data</a:t>
            </a:r>
          </a:p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analysis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10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Navigation?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11341"/>
            <a:ext cx="3370386" cy="121909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Optimum </a:t>
            </a:r>
            <a:r>
              <a:rPr lang="nb-NO" dirty="0" err="1"/>
              <a:t>route</a:t>
            </a:r>
            <a:r>
              <a:rPr lang="nb-NO" dirty="0" smtClean="0"/>
              <a:t>?</a:t>
            </a:r>
          </a:p>
          <a:p>
            <a:r>
              <a:rPr lang="nb-NO" dirty="0" smtClean="0"/>
              <a:t>Travel </a:t>
            </a:r>
            <a:r>
              <a:rPr lang="nb-NO" dirty="0" err="1" smtClean="0"/>
              <a:t>distance</a:t>
            </a:r>
            <a:r>
              <a:rPr lang="nb-NO" dirty="0" smtClean="0"/>
              <a:t> / time?</a:t>
            </a:r>
          </a:p>
          <a:p>
            <a:r>
              <a:rPr lang="nb-NO" dirty="0" err="1" smtClean="0"/>
              <a:t>Topological</a:t>
            </a:r>
            <a:r>
              <a:rPr lang="nb-NO" dirty="0" smtClean="0"/>
              <a:t> data</a:t>
            </a:r>
          </a:p>
          <a:p>
            <a:r>
              <a:rPr lang="nb-NO" dirty="0" smtClean="0"/>
              <a:t>Road </a:t>
            </a:r>
            <a:r>
              <a:rPr lang="nb-NO" dirty="0" err="1" smtClean="0"/>
              <a:t>network</a:t>
            </a:r>
            <a:r>
              <a:rPr lang="nb-NO" dirty="0" smtClean="0"/>
              <a:t> </a:t>
            </a:r>
            <a:r>
              <a:rPr lang="nb-NO" dirty="0" err="1" smtClean="0"/>
              <a:t>analysis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Are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interested</a:t>
            </a:r>
            <a:r>
              <a:rPr lang="nb-NO" dirty="0" smtClean="0"/>
              <a:t> in…? </a:t>
            </a:r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01.09.2016</a:t>
            </a:fld>
            <a:endParaRPr lang="nb-NO" dirty="0"/>
          </a:p>
        </p:txBody>
      </p:sp>
      <p:sp>
        <p:nvSpPr>
          <p:cNvPr id="6" name="Right Arrow 5"/>
          <p:cNvSpPr/>
          <p:nvPr/>
        </p:nvSpPr>
        <p:spPr>
          <a:xfrm>
            <a:off x="3761630" y="1945807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4774823" y="1645761"/>
            <a:ext cx="309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Pre-</a:t>
            </a:r>
            <a:r>
              <a:rPr lang="nb-NO" dirty="0" err="1" smtClean="0"/>
              <a:t>made</a:t>
            </a:r>
            <a:r>
              <a:rPr lang="nb-NO" dirty="0" smtClean="0"/>
              <a:t> navigation data</a:t>
            </a:r>
          </a:p>
          <a:p>
            <a:r>
              <a:rPr lang="nb-NO" i="1" dirty="0" smtClean="0"/>
              <a:t>- ELVEG </a:t>
            </a:r>
          </a:p>
          <a:p>
            <a:r>
              <a:rPr lang="nb-NO" i="1" dirty="0" smtClean="0"/>
              <a:t>- </a:t>
            </a:r>
            <a:r>
              <a:rPr lang="nb-NO" i="1" dirty="0" err="1" smtClean="0"/>
              <a:t>Route</a:t>
            </a:r>
            <a:r>
              <a:rPr lang="nb-NO" i="1" dirty="0" smtClean="0"/>
              <a:t> </a:t>
            </a:r>
            <a:r>
              <a:rPr lang="nb-NO" i="1" dirty="0" err="1" smtClean="0"/>
              <a:t>planner</a:t>
            </a:r>
            <a:r>
              <a:rPr lang="nb-NO" i="1" dirty="0" smtClean="0"/>
              <a:t> data </a:t>
            </a:r>
            <a:r>
              <a:rPr lang="nb-NO" i="1" dirty="0" err="1" smtClean="0"/>
              <a:t>set</a:t>
            </a:r>
            <a:endParaRPr lang="nb-NO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4616" y="5358559"/>
            <a:ext cx="86677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>
                <a:hlinkClick r:id="rId2"/>
              </a:rPr>
              <a:t>https://www.vegdata.no/2013/08/08/hvor-finner-jeg-vegnettsdata-til-navigasjon</a:t>
            </a:r>
            <a:r>
              <a:rPr lang="nb-NO" sz="1600" dirty="0" smtClean="0">
                <a:hlinkClick r:id="rId2"/>
              </a:rPr>
              <a:t>/</a:t>
            </a:r>
            <a:endParaRPr lang="nb-NO" sz="1600" dirty="0" smtClean="0"/>
          </a:p>
          <a:p>
            <a:r>
              <a:rPr lang="nb-NO" dirty="0" smtClean="0"/>
              <a:t>.</a:t>
            </a:r>
            <a:r>
              <a:rPr lang="nb-NO" dirty="0" err="1"/>
              <a:t>gdb</a:t>
            </a:r>
            <a:r>
              <a:rPr lang="nb-NO" dirty="0"/>
              <a:t>, </a:t>
            </a:r>
            <a:r>
              <a:rPr lang="nb-NO" dirty="0" err="1" smtClean="0"/>
              <a:t>sqlite</a:t>
            </a:r>
            <a:r>
              <a:rPr lang="nb-NO" dirty="0" smtClean="0"/>
              <a:t> format </a:t>
            </a:r>
            <a:r>
              <a:rPr lang="nb-NO" dirty="0"/>
              <a:t>=&gt; used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pgrouting</a:t>
            </a:r>
            <a:endParaRPr lang="nb-NO" dirty="0"/>
          </a:p>
          <a:p>
            <a:endParaRPr lang="nb-NO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244616" y="3356992"/>
            <a:ext cx="6013185" cy="1541681"/>
            <a:chOff x="155865" y="3524515"/>
            <a:chExt cx="6013185" cy="1541681"/>
          </a:xfrm>
        </p:grpSpPr>
        <p:sp>
          <p:nvSpPr>
            <p:cNvPr id="7" name="TextBox 6"/>
            <p:cNvSpPr txBox="1"/>
            <p:nvPr/>
          </p:nvSpPr>
          <p:spPr>
            <a:xfrm>
              <a:off x="155865" y="4419865"/>
              <a:ext cx="60131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hlinkClick r:id="rId3"/>
                </a:rPr>
                <a:t>https://</a:t>
              </a:r>
              <a:r>
                <a:rPr lang="nb-NO" dirty="0" smtClean="0">
                  <a:hlinkClick r:id="rId3"/>
                </a:rPr>
                <a:t>kartkatalog.geonorge.no/search?text=elveg</a:t>
              </a:r>
              <a:endParaRPr lang="nb-NO" dirty="0" smtClean="0"/>
            </a:p>
            <a:p>
              <a:r>
                <a:rPr lang="nb-NO" dirty="0" err="1" smtClean="0"/>
                <a:t>Official</a:t>
              </a:r>
              <a:r>
                <a:rPr lang="nb-NO" dirty="0" smtClean="0"/>
                <a:t> </a:t>
              </a:r>
              <a:r>
                <a:rPr lang="nb-NO" dirty="0" err="1" smtClean="0"/>
                <a:t>road</a:t>
              </a:r>
              <a:r>
                <a:rPr lang="nb-NO" dirty="0" smtClean="0"/>
                <a:t> data + adresses. </a:t>
              </a:r>
              <a:r>
                <a:rPr lang="nb-NO" dirty="0" err="1" smtClean="0"/>
                <a:t>Sosi</a:t>
              </a:r>
              <a:r>
                <a:rPr lang="nb-NO" dirty="0"/>
                <a:t> </a:t>
              </a:r>
              <a:r>
                <a:rPr lang="nb-NO" dirty="0" smtClean="0"/>
                <a:t>format. </a:t>
              </a:r>
              <a:endParaRPr lang="nb-NO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65" y="3524515"/>
              <a:ext cx="1933575" cy="8953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5736" y="3972190"/>
              <a:ext cx="2667000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6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Statens vegvesen liggende standard norsk.potx [Skrivebeskyttet]" id="{3E198112-B1E4-44BC-8C3E-1CA4DA7E830E}" vid="{29E3B4CA-6E79-4609-AB97-F34C0014226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1004</TotalTime>
  <Words>1013</Words>
  <Application>Microsoft Office PowerPoint</Application>
  <PresentationFormat>On-screen Show (4:3)</PresentationFormat>
  <Paragraphs>307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Lucida Sans Unicode</vt:lpstr>
      <vt:lpstr>Verdana</vt:lpstr>
      <vt:lpstr>Wingdings</vt:lpstr>
      <vt:lpstr>blank</vt:lpstr>
      <vt:lpstr>Cool things with Norwegian National road data base  (NVDB) </vt:lpstr>
      <vt:lpstr>NVDB</vt:lpstr>
      <vt:lpstr>Inventory – physical equipment</vt:lpstr>
      <vt:lpstr>Administrative + statistics  </vt:lpstr>
      <vt:lpstr>Topopogical road network   385 data types, defined in data catalogue</vt:lpstr>
      <vt:lpstr>NVDB – data served in:    Different services  Different flavors  Different formats   </vt:lpstr>
      <vt:lpstr>PowerPoint Presentation</vt:lpstr>
      <vt:lpstr>Navigation? </vt:lpstr>
      <vt:lpstr>Navigation? </vt:lpstr>
      <vt:lpstr>Elveg – road network for navigasjon</vt:lpstr>
      <vt:lpstr>Cant read SOSI??? </vt:lpstr>
      <vt:lpstr>Navigation? </vt:lpstr>
      <vt:lpstr>Route planner API</vt:lpstr>
      <vt:lpstr>Test/demo client, Route planner API</vt:lpstr>
      <vt:lpstr>Test/demo client, Route planner API</vt:lpstr>
      <vt:lpstr>Navigation? </vt:lpstr>
      <vt:lpstr>NVDB api  - Topological network</vt:lpstr>
      <vt:lpstr>QGIS prototype - road network plugin</vt:lpstr>
      <vt:lpstr>Navigation? Road network data? </vt:lpstr>
      <vt:lpstr>Navigation? Everything else! </vt:lpstr>
      <vt:lpstr>V2 of NVDB api </vt:lpstr>
      <vt:lpstr>V2 of NVDB api </vt:lpstr>
      <vt:lpstr>Overlap filter</vt:lpstr>
      <vt:lpstr>More filter!</vt:lpstr>
      <vt:lpstr>Vegkart http://vegkart.no  is your friend!  </vt:lpstr>
      <vt:lpstr>Pitfalls &amp; headaches</vt:lpstr>
      <vt:lpstr>Gis-unfriendly data model </vt:lpstr>
      <vt:lpstr>Topology levels</vt:lpstr>
      <vt:lpstr>Topology levels</vt:lpstr>
      <vt:lpstr>Topology levels</vt:lpstr>
      <vt:lpstr>Lane definition, oh my</vt:lpstr>
      <vt:lpstr>Linear references? Drives me nuts…  </vt:lpstr>
      <vt:lpstr>GIS-friendly = homogenous segments  </vt:lpstr>
      <vt:lpstr>Repositories</vt:lpstr>
      <vt:lpstr>Writing to NVDB? Try the docker mock-up </vt:lpstr>
      <vt:lpstr>Come to our developer conference!</vt:lpstr>
      <vt:lpstr>Thank you!</vt:lpstr>
    </vt:vector>
  </TitlesOfParts>
  <Company>Statens vegvesen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things with Norwegian National road data base</dc:title>
  <dc:creator>Jensen Jan Kristian</dc:creator>
  <cp:lastModifiedBy>Jensen Jan Kristian</cp:lastModifiedBy>
  <cp:revision>56</cp:revision>
  <dcterms:created xsi:type="dcterms:W3CDTF">2016-08-22T11:00:50Z</dcterms:created>
  <dcterms:modified xsi:type="dcterms:W3CDTF">2016-09-01T06:09:13Z</dcterms:modified>
</cp:coreProperties>
</file>